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795" r:id="rId1"/>
  </p:sldMasterIdLst>
  <p:notesMasterIdLst>
    <p:notesMasterId r:id="rId25"/>
  </p:notesMasterIdLst>
  <p:sldIdLst>
    <p:sldId id="256" r:id="rId2"/>
    <p:sldId id="257" r:id="rId3"/>
    <p:sldId id="258" r:id="rId4"/>
    <p:sldId id="259" r:id="rId5"/>
    <p:sldId id="260" r:id="rId6"/>
    <p:sldId id="261" r:id="rId7"/>
    <p:sldId id="262" r:id="rId8"/>
    <p:sldId id="263" r:id="rId9"/>
    <p:sldId id="265" r:id="rId10"/>
    <p:sldId id="273" r:id="rId11"/>
    <p:sldId id="274" r:id="rId12"/>
    <p:sldId id="275" r:id="rId13"/>
    <p:sldId id="276" r:id="rId14"/>
    <p:sldId id="277" r:id="rId15"/>
    <p:sldId id="278" r:id="rId16"/>
    <p:sldId id="280" r:id="rId17"/>
    <p:sldId id="281" r:id="rId18"/>
    <p:sldId id="266" r:id="rId19"/>
    <p:sldId id="267" r:id="rId20"/>
    <p:sldId id="268" r:id="rId21"/>
    <p:sldId id="272" r:id="rId22"/>
    <p:sldId id="270" r:id="rId23"/>
    <p:sldId id="27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75" d="100"/>
          <a:sy n="75" d="100"/>
        </p:scale>
        <p:origin x="43" y="12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A9A45B-75C1-4B7B-8DFF-E8F58BFEBFE0}" type="datetimeFigureOut">
              <a:rPr lang="en-IN" smtClean="0"/>
              <a:t>14-05-2024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6CE528-15B0-41C9-89F3-9DED50D1D139}" type="slidenum">
              <a:rPr lang="en-IN" smtClean="0"/>
              <a:t>‹#›</a:t>
            </a:fld>
            <a:endParaRPr lang="en-IN"/>
          </a:p>
        </p:txBody>
      </p:sp>
    </p:spTree>
    <p:extLst>
      <p:ext uri="{BB962C8B-B14F-4D97-AF65-F5344CB8AC3E}">
        <p14:creationId xmlns:p14="http://schemas.microsoft.com/office/powerpoint/2010/main" val="3120699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46CE528-15B0-41C9-89F3-9DED50D1D139}" type="slidenum">
              <a:rPr lang="en-IN" smtClean="0"/>
              <a:t>22</a:t>
            </a:fld>
            <a:endParaRPr lang="en-IN"/>
          </a:p>
        </p:txBody>
      </p:sp>
    </p:spTree>
    <p:extLst>
      <p:ext uri="{BB962C8B-B14F-4D97-AF65-F5344CB8AC3E}">
        <p14:creationId xmlns:p14="http://schemas.microsoft.com/office/powerpoint/2010/main" val="7075209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47B3140-CF56-4C85-98C4-A7972FC05C68}" type="datetimeFigureOut">
              <a:rPr lang="en-IN" smtClean="0"/>
              <a:t>14-05-2024</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917144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7B3140-CF56-4C85-98C4-A7972FC05C68}" type="datetimeFigureOut">
              <a:rPr lang="en-IN" smtClean="0"/>
              <a:t>14-05-2024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754951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47B3140-CF56-4C85-98C4-A7972FC05C68}"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3644696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47B3140-CF56-4C85-98C4-A7972FC05C68}"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3833474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B3140-CF56-4C85-98C4-A7972FC05C68}"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21491083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47B3140-CF56-4C85-98C4-A7972FC05C68}" type="datetimeFigureOut">
              <a:rPr lang="en-IN" smtClean="0"/>
              <a:t>14-05-2024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13772049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47B3140-CF56-4C85-98C4-A7972FC05C68}" type="datetimeFigureOut">
              <a:rPr lang="en-IN" smtClean="0"/>
              <a:t>14-05-2024</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25819773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747B3140-CF56-4C85-98C4-A7972FC05C68}"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3811923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747B3140-CF56-4C85-98C4-A7972FC05C68}"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18341511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7B3140-CF56-4C85-98C4-A7972FC05C68}"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2817757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7B3140-CF56-4C85-98C4-A7972FC05C68}" type="datetimeFigureOut">
              <a:rPr lang="en-IN" smtClean="0"/>
              <a:t>14-05-2024</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2305896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7B3140-CF56-4C85-98C4-A7972FC05C68}" type="datetimeFigureOut">
              <a:rPr lang="en-IN" smtClean="0"/>
              <a:t>14-05-2024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30134656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47B3140-CF56-4C85-98C4-A7972FC05C68}" type="datetimeFigureOut">
              <a:rPr lang="en-IN" smtClean="0"/>
              <a:t>14-05-2024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926922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7B3140-CF56-4C85-98C4-A7972FC05C68}" type="datetimeFigureOut">
              <a:rPr lang="en-IN" smtClean="0"/>
              <a:t>14-05-2024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1384916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7B3140-CF56-4C85-98C4-A7972FC05C68}" type="datetimeFigureOut">
              <a:rPr lang="en-IN" smtClean="0"/>
              <a:t>14-05-2024</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4193568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7B3140-CF56-4C85-98C4-A7972FC05C68}" type="datetimeFigureOut">
              <a:rPr lang="en-IN" smtClean="0"/>
              <a:t>14-05-2024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39805128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7B3140-CF56-4C85-98C4-A7972FC05C68}" type="datetimeFigureOut">
              <a:rPr lang="en-IN" smtClean="0"/>
              <a:t>14-05-2024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E745DF0-C45E-43A4-9C69-FB26ABC2F56C}" type="slidenum">
              <a:rPr lang="en-IN" smtClean="0"/>
              <a:t>‹#›</a:t>
            </a:fld>
            <a:endParaRPr lang="en-IN"/>
          </a:p>
        </p:txBody>
      </p:sp>
    </p:spTree>
    <p:extLst>
      <p:ext uri="{BB962C8B-B14F-4D97-AF65-F5344CB8AC3E}">
        <p14:creationId xmlns:p14="http://schemas.microsoft.com/office/powerpoint/2010/main" val="28065166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747B3140-CF56-4C85-98C4-A7972FC05C68}" type="datetimeFigureOut">
              <a:rPr lang="en-IN" smtClean="0"/>
              <a:t>14-05-2024</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EE745DF0-C45E-43A4-9C69-FB26ABC2F56C}" type="slidenum">
              <a:rPr lang="en-IN" smtClean="0"/>
              <a:t>‹#›</a:t>
            </a:fld>
            <a:endParaRPr lang="en-IN"/>
          </a:p>
        </p:txBody>
      </p:sp>
    </p:spTree>
    <p:extLst>
      <p:ext uri="{BB962C8B-B14F-4D97-AF65-F5344CB8AC3E}">
        <p14:creationId xmlns:p14="http://schemas.microsoft.com/office/powerpoint/2010/main" val="3995000195"/>
      </p:ext>
    </p:extLst>
  </p:cSld>
  <p:clrMap bg1="lt1" tx1="dk1" bg2="lt2" tx2="dk2" accent1="accent1" accent2="accent2" accent3="accent3" accent4="accent4" accent5="accent5" accent6="accent6" hlink="hlink" folHlink="folHlink"/>
  <p:sldLayoutIdLst>
    <p:sldLayoutId id="2147484796" r:id="rId1"/>
    <p:sldLayoutId id="2147484797" r:id="rId2"/>
    <p:sldLayoutId id="2147484798" r:id="rId3"/>
    <p:sldLayoutId id="2147484799" r:id="rId4"/>
    <p:sldLayoutId id="2147484800" r:id="rId5"/>
    <p:sldLayoutId id="2147484801" r:id="rId6"/>
    <p:sldLayoutId id="2147484802" r:id="rId7"/>
    <p:sldLayoutId id="2147484803" r:id="rId8"/>
    <p:sldLayoutId id="2147484804" r:id="rId9"/>
    <p:sldLayoutId id="2147484805" r:id="rId10"/>
    <p:sldLayoutId id="2147484806" r:id="rId11"/>
    <p:sldLayoutId id="2147484807" r:id="rId12"/>
    <p:sldLayoutId id="2147484808" r:id="rId13"/>
    <p:sldLayoutId id="2147484809" r:id="rId14"/>
    <p:sldLayoutId id="2147484810" r:id="rId15"/>
    <p:sldLayoutId id="2147484811" r:id="rId16"/>
    <p:sldLayoutId id="2147484812"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B03A1-9DB5-6A77-B626-2F8C8598C882}"/>
              </a:ext>
            </a:extLst>
          </p:cNvPr>
          <p:cNvSpPr>
            <a:spLocks noGrp="1"/>
          </p:cNvSpPr>
          <p:nvPr>
            <p:ph type="ctrTitle"/>
          </p:nvPr>
        </p:nvSpPr>
        <p:spPr>
          <a:xfrm>
            <a:off x="1683171" y="1301686"/>
            <a:ext cx="8825658" cy="1557867"/>
          </a:xfrm>
        </p:spPr>
        <p:txBody>
          <a:bodyPr>
            <a:normAutofit/>
          </a:bodyPr>
          <a:lstStyle/>
          <a:p>
            <a:r>
              <a:rPr lang="en-IN" b="1" dirty="0">
                <a:latin typeface="Times New Roman" panose="02020603050405020304" pitchFamily="18" charset="0"/>
                <a:cs typeface="Times New Roman" panose="02020603050405020304" pitchFamily="18" charset="0"/>
              </a:rPr>
              <a:t>   Calories Burnt Prediction</a:t>
            </a:r>
          </a:p>
        </p:txBody>
      </p:sp>
      <p:sp>
        <p:nvSpPr>
          <p:cNvPr id="3" name="Subtitle 2">
            <a:extLst>
              <a:ext uri="{FF2B5EF4-FFF2-40B4-BE49-F238E27FC236}">
                <a16:creationId xmlns:a16="http://schemas.microsoft.com/office/drawing/2014/main" id="{CF4B8C1F-2AC4-ACF9-28F5-CBAB23AC086B}"/>
              </a:ext>
            </a:extLst>
          </p:cNvPr>
          <p:cNvSpPr>
            <a:spLocks noGrp="1"/>
          </p:cNvSpPr>
          <p:nvPr>
            <p:ph type="subTitle" idx="1"/>
          </p:nvPr>
        </p:nvSpPr>
        <p:spPr>
          <a:xfrm>
            <a:off x="1154955" y="3725504"/>
            <a:ext cx="8825658" cy="1830810"/>
          </a:xfrm>
        </p:spPr>
        <p:txBody>
          <a:bodyPr>
            <a:normAutofit fontScale="25000" lnSpcReduction="20000"/>
          </a:bodyPr>
          <a:lstStyle/>
          <a:p>
            <a:endParaRPr lang="en-IN" sz="7200" dirty="0">
              <a:solidFill>
                <a:schemeClr val="bg1"/>
              </a:solidFill>
              <a:latin typeface="Times New Roman" panose="02020603050405020304" pitchFamily="18" charset="0"/>
              <a:cs typeface="Times New Roman" panose="02020603050405020304" pitchFamily="18" charset="0"/>
            </a:endParaRPr>
          </a:p>
          <a:p>
            <a:pPr lvl="1"/>
            <a:r>
              <a:rPr lang="en-IN" sz="7200" b="1" dirty="0">
                <a:solidFill>
                  <a:schemeClr val="bg1"/>
                </a:solidFill>
                <a:latin typeface="Times New Roman" panose="02020603050405020304" pitchFamily="18" charset="0"/>
                <a:cs typeface="Times New Roman" panose="02020603050405020304" pitchFamily="18" charset="0"/>
              </a:rPr>
              <a:t>Team Members</a:t>
            </a:r>
          </a:p>
          <a:p>
            <a:pPr lvl="1"/>
            <a:r>
              <a:rPr lang="en-IN" sz="7200" b="1" dirty="0">
                <a:solidFill>
                  <a:schemeClr val="bg1"/>
                </a:solidFill>
                <a:latin typeface="Times New Roman" panose="02020603050405020304" pitchFamily="18" charset="0"/>
                <a:cs typeface="Times New Roman" panose="02020603050405020304" pitchFamily="18" charset="0"/>
              </a:rPr>
              <a:t>Simran-2210992382</a:t>
            </a:r>
          </a:p>
          <a:p>
            <a:pPr lvl="1"/>
            <a:r>
              <a:rPr lang="en-IN" sz="7200" b="1" dirty="0">
                <a:solidFill>
                  <a:schemeClr val="bg1"/>
                </a:solidFill>
                <a:latin typeface="Times New Roman" panose="02020603050405020304" pitchFamily="18" charset="0"/>
                <a:cs typeface="Times New Roman" panose="02020603050405020304" pitchFamily="18" charset="0"/>
              </a:rPr>
              <a:t>Simrit-2210992384</a:t>
            </a:r>
          </a:p>
          <a:p>
            <a:pPr lvl="1"/>
            <a:r>
              <a:rPr lang="en-IN" sz="7200" b="1" dirty="0">
                <a:solidFill>
                  <a:schemeClr val="bg1"/>
                </a:solidFill>
                <a:latin typeface="Times New Roman" panose="02020603050405020304" pitchFamily="18" charset="0"/>
                <a:cs typeface="Times New Roman" panose="02020603050405020304" pitchFamily="18" charset="0"/>
              </a:rPr>
              <a:t>Srishti-2210992404</a:t>
            </a:r>
          </a:p>
          <a:p>
            <a:endParaRPr lang="en-IN" dirty="0"/>
          </a:p>
        </p:txBody>
      </p:sp>
    </p:spTree>
    <p:extLst>
      <p:ext uri="{BB962C8B-B14F-4D97-AF65-F5344CB8AC3E}">
        <p14:creationId xmlns:p14="http://schemas.microsoft.com/office/powerpoint/2010/main" val="2786855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45144-F16B-95FD-A28E-13921C24DC3C}"/>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								Bar Plot</a:t>
            </a:r>
          </a:p>
        </p:txBody>
      </p:sp>
      <p:pic>
        <p:nvPicPr>
          <p:cNvPr id="5" name="Content Placeholder 4">
            <a:extLst>
              <a:ext uri="{FF2B5EF4-FFF2-40B4-BE49-F238E27FC236}">
                <a16:creationId xmlns:a16="http://schemas.microsoft.com/office/drawing/2014/main" id="{374171D3-3FE2-D414-01F2-DFA0EE1882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4378" y="2735475"/>
            <a:ext cx="4398389" cy="3416300"/>
          </a:xfrm>
        </p:spPr>
      </p:pic>
      <p:sp>
        <p:nvSpPr>
          <p:cNvPr id="7" name="TextBox 6">
            <a:extLst>
              <a:ext uri="{FF2B5EF4-FFF2-40B4-BE49-F238E27FC236}">
                <a16:creationId xmlns:a16="http://schemas.microsoft.com/office/drawing/2014/main" id="{AA862EA9-49FB-66D0-C683-798E49486076}"/>
              </a:ext>
            </a:extLst>
          </p:cNvPr>
          <p:cNvSpPr txBox="1"/>
          <p:nvPr/>
        </p:nvSpPr>
        <p:spPr>
          <a:xfrm>
            <a:off x="6165130" y="2926016"/>
            <a:ext cx="4685122" cy="1815882"/>
          </a:xfrm>
          <a:prstGeom prst="rect">
            <a:avLst/>
          </a:prstGeom>
          <a:noFill/>
        </p:spPr>
        <p:txBody>
          <a:bodyPr wrap="square" rtlCol="0">
            <a:spAutoFit/>
          </a:bodyPr>
          <a:lstStyle/>
          <a:p>
            <a:pPr marL="285750" indent="-285750" algn="just">
              <a:buFont typeface="Wingdings" panose="05000000000000000000" pitchFamily="2" charset="2"/>
              <a:buChar char="q"/>
            </a:pPr>
            <a:r>
              <a:rPr lang="en-US" sz="1400" i="0" dirty="0">
                <a:effectLst/>
                <a:latin typeface="Times New Roman" panose="02020603050405020304" pitchFamily="18" charset="0"/>
                <a:cs typeface="Times New Roman" panose="02020603050405020304" pitchFamily="18" charset="0"/>
              </a:rPr>
              <a:t>Bar plots are excellent for comparing the counts or frequencies of different categories.</a:t>
            </a:r>
          </a:p>
          <a:p>
            <a:pPr marL="285750" indent="-285750" algn="just">
              <a:buFont typeface="Wingdings" panose="05000000000000000000" pitchFamily="2" charset="2"/>
              <a:buChar char="q"/>
            </a:pPr>
            <a:endParaRPr lang="en-US" sz="1400" i="0" dirty="0">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In this graph we are comparing the mean values of different variables for males and females separately.</a:t>
            </a:r>
          </a:p>
          <a:p>
            <a:pPr marL="285750" indent="-285750" algn="just">
              <a:buFont typeface="Wingdings" panose="05000000000000000000" pitchFamily="2" charset="2"/>
              <a:buChar char="q"/>
            </a:pPr>
            <a:endParaRPr lang="en-US" sz="1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1400" i="0" dirty="0">
                <a:effectLst/>
                <a:latin typeface="Times New Roman" panose="02020603050405020304" pitchFamily="18" charset="0"/>
                <a:cs typeface="Times New Roman" panose="02020603050405020304" pitchFamily="18" charset="0"/>
              </a:rPr>
              <a:t>The chart likely aims to compare the mean value of number of Variables associated with Gender. </a:t>
            </a:r>
            <a:endParaRPr lang="en-IN" sz="1400" dirty="0"/>
          </a:p>
        </p:txBody>
      </p:sp>
    </p:spTree>
    <p:extLst>
      <p:ext uri="{BB962C8B-B14F-4D97-AF65-F5344CB8AC3E}">
        <p14:creationId xmlns:p14="http://schemas.microsoft.com/office/powerpoint/2010/main" val="3569666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524CF-D8CF-543D-89C0-287E8DAFBDE2}"/>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							Scatter Plot</a:t>
            </a:r>
          </a:p>
        </p:txBody>
      </p:sp>
      <p:pic>
        <p:nvPicPr>
          <p:cNvPr id="5" name="Content Placeholder 4">
            <a:extLst>
              <a:ext uri="{FF2B5EF4-FFF2-40B4-BE49-F238E27FC236}">
                <a16:creationId xmlns:a16="http://schemas.microsoft.com/office/drawing/2014/main" id="{BF5CE704-8083-2B12-7CE9-132B78EA5A3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5341" y="2744902"/>
            <a:ext cx="4224329" cy="3416300"/>
          </a:xfrm>
        </p:spPr>
      </p:pic>
      <p:sp>
        <p:nvSpPr>
          <p:cNvPr id="6" name="TextBox 5">
            <a:extLst>
              <a:ext uri="{FF2B5EF4-FFF2-40B4-BE49-F238E27FC236}">
                <a16:creationId xmlns:a16="http://schemas.microsoft.com/office/drawing/2014/main" id="{F88DB210-6CDA-950C-B257-D320C3E057F6}"/>
              </a:ext>
            </a:extLst>
          </p:cNvPr>
          <p:cNvSpPr txBox="1"/>
          <p:nvPr/>
        </p:nvSpPr>
        <p:spPr>
          <a:xfrm>
            <a:off x="6221691" y="3061354"/>
            <a:ext cx="4383464" cy="2062103"/>
          </a:xfrm>
          <a:prstGeom prst="rect">
            <a:avLst/>
          </a:prstGeom>
          <a:noFill/>
        </p:spPr>
        <p:txBody>
          <a:bodyPr wrap="square" rtlCol="0">
            <a:spAutoFit/>
          </a:bodyPr>
          <a:lstStyle/>
          <a:p>
            <a:pPr marL="285750" indent="-285750" algn="just">
              <a:buFont typeface="Wingdings" panose="05000000000000000000" pitchFamily="2" charset="2"/>
              <a:buChar char="q"/>
            </a:pPr>
            <a:r>
              <a:rPr lang="en-US" sz="1400" b="0" i="0" dirty="0">
                <a:effectLst/>
                <a:latin typeface="Times New Roman" panose="02020603050405020304" pitchFamily="18" charset="0"/>
                <a:cs typeface="Times New Roman" panose="02020603050405020304" pitchFamily="18" charset="0"/>
              </a:rPr>
              <a:t>A scatter plot is a type of mathematical diagram using Cartesian coordinates to display values for typically two variables for a set of data. </a:t>
            </a:r>
          </a:p>
          <a:p>
            <a:pPr marL="285750" indent="-285750" algn="just">
              <a:buFont typeface="Wingdings" panose="05000000000000000000" pitchFamily="2" charset="2"/>
              <a:buChar char="q"/>
            </a:pPr>
            <a:endParaRPr lang="en-IN" sz="1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This is the scatter plot which is showing the data between Duration Vs Calories.</a:t>
            </a:r>
          </a:p>
          <a:p>
            <a:pPr marL="285750" indent="-285750" algn="just">
              <a:buFont typeface="Wingdings" panose="05000000000000000000" pitchFamily="2" charset="2"/>
              <a:buChar char="q"/>
            </a:pPr>
            <a:endParaRPr lang="en-IN" sz="1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This Scatter plot is showing that with increase in the duration the calories burn also increases</a:t>
            </a:r>
            <a:r>
              <a:rPr lang="en-IN" sz="16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74830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112D8-A916-D3B6-86C3-A853FB1A22C8}"/>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								Bar Plot</a:t>
            </a:r>
          </a:p>
        </p:txBody>
      </p:sp>
      <p:pic>
        <p:nvPicPr>
          <p:cNvPr id="5" name="Content Placeholder 4">
            <a:extLst>
              <a:ext uri="{FF2B5EF4-FFF2-40B4-BE49-F238E27FC236}">
                <a16:creationId xmlns:a16="http://schemas.microsoft.com/office/drawing/2014/main" id="{CB56D026-7A92-09A2-4D26-307D0F84E4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6951" y="2618860"/>
            <a:ext cx="4298088" cy="3416300"/>
          </a:xfrm>
        </p:spPr>
      </p:pic>
      <p:sp>
        <p:nvSpPr>
          <p:cNvPr id="6" name="TextBox 5">
            <a:extLst>
              <a:ext uri="{FF2B5EF4-FFF2-40B4-BE49-F238E27FC236}">
                <a16:creationId xmlns:a16="http://schemas.microsoft.com/office/drawing/2014/main" id="{AE0A346B-BC81-1D79-0639-6956D79DDF89}"/>
              </a:ext>
            </a:extLst>
          </p:cNvPr>
          <p:cNvSpPr txBox="1"/>
          <p:nvPr/>
        </p:nvSpPr>
        <p:spPr>
          <a:xfrm>
            <a:off x="6447400" y="2934762"/>
            <a:ext cx="4694548" cy="2092881"/>
          </a:xfrm>
          <a:prstGeom prst="rect">
            <a:avLst/>
          </a:prstGeom>
          <a:noFill/>
        </p:spPr>
        <p:txBody>
          <a:bodyPr wrap="square" rtlCol="0">
            <a:spAutoFit/>
          </a:bodyPr>
          <a:lstStyle/>
          <a:p>
            <a:pPr marL="285750" indent="-285750" algn="just">
              <a:buFont typeface="Wingdings" panose="05000000000000000000" pitchFamily="2" charset="2"/>
              <a:buChar char="q"/>
            </a:pPr>
            <a:r>
              <a:rPr lang="en-US" sz="1400" b="0" i="0" dirty="0">
                <a:effectLst/>
                <a:latin typeface="Times New Roman" panose="02020603050405020304" pitchFamily="18" charset="0"/>
                <a:cs typeface="Times New Roman" panose="02020603050405020304" pitchFamily="18" charset="0"/>
              </a:rPr>
              <a:t>A bar plot, also known as a bar chart, is a graphical representation of categorical data with rectangular bars. Each bar represents a category or group, and the length or height of the bar corresponds to the frequency, count, or proportion of data points in that category.</a:t>
            </a:r>
          </a:p>
          <a:p>
            <a:pPr marL="285750" indent="-285750" algn="just">
              <a:buFont typeface="Wingdings" panose="05000000000000000000" pitchFamily="2" charset="2"/>
              <a:buChar char="q"/>
            </a:pPr>
            <a:endParaRPr lang="en-IN" sz="1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This </a:t>
            </a:r>
            <a:r>
              <a:rPr lang="en-US" sz="1400" i="0" dirty="0">
                <a:effectLst/>
                <a:latin typeface="Times New Roman" panose="02020603050405020304" pitchFamily="18" charset="0"/>
                <a:cs typeface="Times New Roman" panose="02020603050405020304" pitchFamily="18" charset="0"/>
              </a:rPr>
              <a:t>aims to show the distribution of the gender in terms of mean calories.</a:t>
            </a:r>
          </a:p>
          <a:p>
            <a:endParaRPr lang="en-IN" dirty="0"/>
          </a:p>
        </p:txBody>
      </p:sp>
    </p:spTree>
    <p:extLst>
      <p:ext uri="{BB962C8B-B14F-4D97-AF65-F5344CB8AC3E}">
        <p14:creationId xmlns:p14="http://schemas.microsoft.com/office/powerpoint/2010/main" val="3906867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BB2E4-D531-6F8F-1643-334C2524172A}"/>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							Scatter Plot</a:t>
            </a:r>
          </a:p>
        </p:txBody>
      </p:sp>
      <p:pic>
        <p:nvPicPr>
          <p:cNvPr id="5" name="Content Placeholder 4">
            <a:extLst>
              <a:ext uri="{FF2B5EF4-FFF2-40B4-BE49-F238E27FC236}">
                <a16:creationId xmlns:a16="http://schemas.microsoft.com/office/drawing/2014/main" id="{EA1A90B1-F791-78AE-3C5D-C8B2C02A48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90659" y="2763756"/>
            <a:ext cx="4546387" cy="3416300"/>
          </a:xfrm>
        </p:spPr>
      </p:pic>
      <p:sp>
        <p:nvSpPr>
          <p:cNvPr id="6" name="TextBox 5">
            <a:extLst>
              <a:ext uri="{FF2B5EF4-FFF2-40B4-BE49-F238E27FC236}">
                <a16:creationId xmlns:a16="http://schemas.microsoft.com/office/drawing/2014/main" id="{FDB9A220-F9C3-BD4B-0AFE-0194883A7401}"/>
              </a:ext>
            </a:extLst>
          </p:cNvPr>
          <p:cNvSpPr txBox="1"/>
          <p:nvPr/>
        </p:nvSpPr>
        <p:spPr>
          <a:xfrm>
            <a:off x="1154954" y="3139126"/>
            <a:ext cx="4746225" cy="1169551"/>
          </a:xfrm>
          <a:prstGeom prst="rect">
            <a:avLst/>
          </a:prstGeom>
          <a:noFill/>
        </p:spPr>
        <p:txBody>
          <a:bodyPr wrap="square" rtlCol="0">
            <a:spAutoFit/>
          </a:bodyPr>
          <a:lstStyle/>
          <a:p>
            <a:pPr marL="285750" indent="-285750" algn="just">
              <a:buFont typeface="Wingdings" panose="05000000000000000000" pitchFamily="2" charset="2"/>
              <a:buChar char="q"/>
            </a:pPr>
            <a:r>
              <a:rPr lang="en-US" sz="1400" b="0" i="0" dirty="0">
                <a:effectLst/>
                <a:latin typeface="Times New Roman" panose="02020603050405020304" pitchFamily="18" charset="0"/>
                <a:cs typeface="Times New Roman" panose="02020603050405020304" pitchFamily="18" charset="0"/>
              </a:rPr>
              <a:t>A scatter plot is a type of mathematical diagram using Cartesian coordinates to display values for typically two variables for a set of data. </a:t>
            </a:r>
          </a:p>
          <a:p>
            <a:pPr marL="285750" indent="-285750" algn="just">
              <a:buFont typeface="Wingdings" panose="05000000000000000000" pitchFamily="2" charset="2"/>
              <a:buChar char="q"/>
            </a:pPr>
            <a:endParaRPr lang="en-US" sz="1400" b="0" i="0" dirty="0">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This plot shows between Height Vs Calories.</a:t>
            </a:r>
            <a:endParaRPr lang="en-US" sz="14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67888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6F596-1ADF-BB85-59DB-5315F949BFC2}"/>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							Violin Plot</a:t>
            </a:r>
          </a:p>
        </p:txBody>
      </p:sp>
      <p:pic>
        <p:nvPicPr>
          <p:cNvPr id="5" name="Content Placeholder 4">
            <a:extLst>
              <a:ext uri="{FF2B5EF4-FFF2-40B4-BE49-F238E27FC236}">
                <a16:creationId xmlns:a16="http://schemas.microsoft.com/office/drawing/2014/main" id="{9B21104B-35E2-6B8D-F699-9650B7A7963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74936" y="2980571"/>
            <a:ext cx="6303385" cy="3052583"/>
          </a:xfrm>
        </p:spPr>
      </p:pic>
      <p:sp>
        <p:nvSpPr>
          <p:cNvPr id="7" name="TextBox 6">
            <a:extLst>
              <a:ext uri="{FF2B5EF4-FFF2-40B4-BE49-F238E27FC236}">
                <a16:creationId xmlns:a16="http://schemas.microsoft.com/office/drawing/2014/main" id="{34ED14DE-1609-6EDC-9172-5420D4F93475}"/>
              </a:ext>
            </a:extLst>
          </p:cNvPr>
          <p:cNvSpPr txBox="1"/>
          <p:nvPr/>
        </p:nvSpPr>
        <p:spPr>
          <a:xfrm>
            <a:off x="674187" y="3429000"/>
            <a:ext cx="4519982" cy="1600438"/>
          </a:xfrm>
          <a:prstGeom prst="rect">
            <a:avLst/>
          </a:prstGeom>
          <a:noFill/>
        </p:spPr>
        <p:txBody>
          <a:bodyPr wrap="square" rtlCol="0">
            <a:spAutoFit/>
          </a:bodyPr>
          <a:lstStyle/>
          <a:p>
            <a:pPr marL="285750" indent="-285750" algn="just">
              <a:buFont typeface="Wingdings" panose="05000000000000000000" pitchFamily="2" charset="2"/>
              <a:buChar char="q"/>
            </a:pPr>
            <a:r>
              <a:rPr lang="en-US" sz="1400" b="0" i="0" dirty="0">
                <a:effectLst/>
                <a:latin typeface="Times New Roman" panose="02020603050405020304" pitchFamily="18" charset="0"/>
                <a:cs typeface="Times New Roman" panose="02020603050405020304" pitchFamily="18" charset="0"/>
              </a:rPr>
              <a:t>A violin plot is a method of plotting numeric data and is a combination of a box plot and a kernel density plot. It displays the distribution of the data, providing insights into its probability density.</a:t>
            </a:r>
          </a:p>
          <a:p>
            <a:pPr marL="285750" indent="-285750" algn="just">
              <a:buFont typeface="Wingdings" panose="05000000000000000000" pitchFamily="2" charset="2"/>
              <a:buChar char="q"/>
            </a:pPr>
            <a:endParaRPr lang="en-US" sz="1400" b="0" i="0" dirty="0">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The plot is between Body Temperature Vs calories.</a:t>
            </a:r>
            <a:endParaRPr lang="en-US" sz="1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6352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D95B7-D07D-F0FA-FDE7-1303B8D8DB57}"/>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			Joint Plot Between Weight and Calories</a:t>
            </a:r>
          </a:p>
        </p:txBody>
      </p:sp>
      <p:pic>
        <p:nvPicPr>
          <p:cNvPr id="5" name="Content Placeholder 4">
            <a:extLst>
              <a:ext uri="{FF2B5EF4-FFF2-40B4-BE49-F238E27FC236}">
                <a16:creationId xmlns:a16="http://schemas.microsoft.com/office/drawing/2014/main" id="{20A88DB4-0E9B-0F8D-FF8C-FE74CB34B0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3144" y="2763756"/>
            <a:ext cx="3187259" cy="3416300"/>
          </a:xfrm>
        </p:spPr>
      </p:pic>
      <p:sp>
        <p:nvSpPr>
          <p:cNvPr id="6" name="TextBox 5">
            <a:extLst>
              <a:ext uri="{FF2B5EF4-FFF2-40B4-BE49-F238E27FC236}">
                <a16:creationId xmlns:a16="http://schemas.microsoft.com/office/drawing/2014/main" id="{0DE58BD6-240C-F823-9FC3-3B7793FB5FB0}"/>
              </a:ext>
            </a:extLst>
          </p:cNvPr>
          <p:cNvSpPr txBox="1"/>
          <p:nvPr/>
        </p:nvSpPr>
        <p:spPr>
          <a:xfrm>
            <a:off x="5081047" y="3216242"/>
            <a:ext cx="5363852" cy="1600438"/>
          </a:xfrm>
          <a:prstGeom prst="rect">
            <a:avLst/>
          </a:prstGeom>
          <a:noFill/>
        </p:spPr>
        <p:txBody>
          <a:bodyPr wrap="square" rtlCol="0">
            <a:spAutoFit/>
          </a:bodyPr>
          <a:lstStyle/>
          <a:p>
            <a:pPr marL="285750" indent="-285750" algn="just">
              <a:buFont typeface="Wingdings" panose="05000000000000000000" pitchFamily="2" charset="2"/>
              <a:buChar char="q"/>
            </a:pPr>
            <a:r>
              <a:rPr lang="en-US" sz="1400" b="0" i="0" dirty="0">
                <a:effectLst/>
                <a:latin typeface="Times New Roman" panose="02020603050405020304" pitchFamily="18" charset="0"/>
                <a:cs typeface="Times New Roman" panose="02020603050405020304" pitchFamily="18" charset="0"/>
              </a:rPr>
              <a:t>A joint plot is a type of data visualization that combines multiple plots to display the relationship between two variables, usually a bivariate relationship. It typically consists of a central scatter plot or other bivariate plot, accompanied by additional marginal plots that show the distribution of each variable separately.</a:t>
            </a:r>
          </a:p>
          <a:p>
            <a:pPr marL="285750" indent="-285750" algn="just">
              <a:buFont typeface="Wingdings" panose="05000000000000000000" pitchFamily="2" charset="2"/>
              <a:buChar char="q"/>
            </a:pPr>
            <a:r>
              <a:rPr lang="en-US" sz="1400" b="0" i="0" dirty="0">
                <a:solidFill>
                  <a:srgbClr val="ECECEC"/>
                </a:solidFill>
                <a:effectLst/>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This plot is between Weight Vs Calories.</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9036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F5DE4-AA23-B85A-F142-527AE127006F}"/>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					Multiple Scatter Plot</a:t>
            </a:r>
          </a:p>
        </p:txBody>
      </p:sp>
      <p:pic>
        <p:nvPicPr>
          <p:cNvPr id="5" name="Content Placeholder 4">
            <a:extLst>
              <a:ext uri="{FF2B5EF4-FFF2-40B4-BE49-F238E27FC236}">
                <a16:creationId xmlns:a16="http://schemas.microsoft.com/office/drawing/2014/main" id="{3F47BFB6-AD15-BD72-2DB6-F2E7409744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8415" y="2778648"/>
            <a:ext cx="5697585" cy="3028263"/>
          </a:xfrm>
        </p:spPr>
      </p:pic>
      <p:sp>
        <p:nvSpPr>
          <p:cNvPr id="6" name="TextBox 5">
            <a:extLst>
              <a:ext uri="{FF2B5EF4-FFF2-40B4-BE49-F238E27FC236}">
                <a16:creationId xmlns:a16="http://schemas.microsoft.com/office/drawing/2014/main" id="{C9D698B6-4C7C-6F04-70CB-3F0EC91D8CCB}"/>
              </a:ext>
            </a:extLst>
          </p:cNvPr>
          <p:cNvSpPr txBox="1"/>
          <p:nvPr/>
        </p:nvSpPr>
        <p:spPr>
          <a:xfrm>
            <a:off x="6485640" y="2870461"/>
            <a:ext cx="4637989" cy="2031325"/>
          </a:xfrm>
          <a:prstGeom prst="rect">
            <a:avLst/>
          </a:prstGeom>
          <a:noFill/>
        </p:spPr>
        <p:txBody>
          <a:bodyPr wrap="square" rtlCol="0">
            <a:spAutoFit/>
          </a:bodyPr>
          <a:lstStyle/>
          <a:p>
            <a:pPr marL="285750" indent="-285750" algn="just">
              <a:buFont typeface="Wingdings" panose="05000000000000000000" pitchFamily="2" charset="2"/>
              <a:buChar char="q"/>
            </a:pPr>
            <a:r>
              <a:rPr lang="en-US" sz="1400" b="0" i="0" dirty="0">
                <a:effectLst/>
                <a:latin typeface="Times New Roman" panose="02020603050405020304" pitchFamily="18" charset="0"/>
                <a:cs typeface="Times New Roman" panose="02020603050405020304" pitchFamily="18" charset="0"/>
              </a:rPr>
              <a:t>The specific chart, which consists of three scatter plots showing the relationships between 'Age', 'Weight', and 'Calories', was chosen because it allows for a visual examination of how these variables interact with each other</a:t>
            </a:r>
          </a:p>
          <a:p>
            <a:pPr marL="285750" indent="-285750" algn="just">
              <a:buFont typeface="Wingdings" panose="05000000000000000000" pitchFamily="2" charset="2"/>
              <a:buChar char="q"/>
            </a:pPr>
            <a:endParaRPr lang="en-US" sz="1400" b="0" i="0" dirty="0">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This plot shows between Age Vs Calories, Age Vs Weight, Weight Vs Calories.</a:t>
            </a:r>
            <a:endParaRPr lang="en-US" sz="1400" b="0" i="0" dirty="0">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69162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B884F-2FB3-F8AD-5C89-93DA8F24351B}"/>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							Scatter Plot</a:t>
            </a:r>
          </a:p>
        </p:txBody>
      </p:sp>
      <p:pic>
        <p:nvPicPr>
          <p:cNvPr id="5" name="Content Placeholder 4">
            <a:extLst>
              <a:ext uri="{FF2B5EF4-FFF2-40B4-BE49-F238E27FC236}">
                <a16:creationId xmlns:a16="http://schemas.microsoft.com/office/drawing/2014/main" id="{5C8B2114-6342-EE43-DA44-61F634ACEE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2259" y="2707195"/>
            <a:ext cx="4185337" cy="3416300"/>
          </a:xfrm>
        </p:spPr>
      </p:pic>
      <p:sp>
        <p:nvSpPr>
          <p:cNvPr id="7" name="TextBox 6">
            <a:extLst>
              <a:ext uri="{FF2B5EF4-FFF2-40B4-BE49-F238E27FC236}">
                <a16:creationId xmlns:a16="http://schemas.microsoft.com/office/drawing/2014/main" id="{656F7B24-3186-00C0-39D0-ECD2756CD776}"/>
              </a:ext>
            </a:extLst>
          </p:cNvPr>
          <p:cNvSpPr txBox="1"/>
          <p:nvPr/>
        </p:nvSpPr>
        <p:spPr>
          <a:xfrm>
            <a:off x="876691" y="3223967"/>
            <a:ext cx="5455117" cy="1446550"/>
          </a:xfrm>
          <a:prstGeom prst="rect">
            <a:avLst/>
          </a:prstGeom>
          <a:noFill/>
        </p:spPr>
        <p:txBody>
          <a:bodyPr wrap="square" rtlCol="0">
            <a:spAutoFit/>
          </a:bodyPr>
          <a:lstStyle/>
          <a:p>
            <a:pPr marL="285750" indent="-285750" algn="just">
              <a:buFont typeface="Wingdings" panose="05000000000000000000" pitchFamily="2" charset="2"/>
              <a:buChar char="q"/>
            </a:pPr>
            <a:r>
              <a:rPr lang="en-US" sz="1400" b="0" i="0" dirty="0">
                <a:effectLst/>
                <a:latin typeface="Times New Roman" panose="02020603050405020304" pitchFamily="18" charset="0"/>
                <a:cs typeface="Times New Roman" panose="02020603050405020304" pitchFamily="18" charset="0"/>
              </a:rPr>
              <a:t>A scatter plot is a type of mathematical diagram using Cartesian coordinates to display values for typically two variables for a set of data. </a:t>
            </a:r>
          </a:p>
          <a:p>
            <a:pPr marL="285750" indent="-285750" algn="just">
              <a:buFont typeface="Wingdings" panose="05000000000000000000" pitchFamily="2" charset="2"/>
              <a:buChar char="q"/>
            </a:pPr>
            <a:endParaRPr lang="en-US" sz="1400" b="0" i="0" dirty="0">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This plot shows between Age Vs Calories with Weight Variation</a:t>
            </a:r>
            <a:endParaRPr lang="en-US" sz="1400" b="0" i="0" dirty="0">
              <a:effectLst/>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7529448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B3949-8F54-700D-65D1-D420C2E53C38}"/>
              </a:ext>
            </a:extLst>
          </p:cNvPr>
          <p:cNvSpPr>
            <a:spLocks noGrp="1"/>
          </p:cNvSpPr>
          <p:nvPr>
            <p:ph type="title"/>
          </p:nvPr>
        </p:nvSpPr>
        <p:spPr/>
        <p:txBody>
          <a:bodyPr>
            <a:normAutofit/>
          </a:bodyPr>
          <a:lstStyle/>
          <a:p>
            <a:pPr algn="just"/>
            <a:r>
              <a:rPr lang="en-IN" sz="3200" dirty="0">
                <a:latin typeface="Times New Roman" panose="02020603050405020304" pitchFamily="18" charset="0"/>
                <a:ea typeface="Tahoma" panose="020B0604030504040204" pitchFamily="34" charset="0"/>
                <a:cs typeface="Times New Roman" panose="02020603050405020304" pitchFamily="18" charset="0"/>
              </a:rPr>
              <a:t>							Count Plot</a:t>
            </a:r>
          </a:p>
        </p:txBody>
      </p:sp>
      <p:pic>
        <p:nvPicPr>
          <p:cNvPr id="5" name="Content Placeholder 4">
            <a:extLst>
              <a:ext uri="{FF2B5EF4-FFF2-40B4-BE49-F238E27FC236}">
                <a16:creationId xmlns:a16="http://schemas.microsoft.com/office/drawing/2014/main" id="{A1C9521B-E864-431F-41BB-28C77E15088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1149" y="3018279"/>
            <a:ext cx="4361882" cy="3416300"/>
          </a:xfrm>
        </p:spPr>
      </p:pic>
      <p:sp>
        <p:nvSpPr>
          <p:cNvPr id="6" name="TextBox 5">
            <a:extLst>
              <a:ext uri="{FF2B5EF4-FFF2-40B4-BE49-F238E27FC236}">
                <a16:creationId xmlns:a16="http://schemas.microsoft.com/office/drawing/2014/main" id="{D7D43DD1-2F10-D7C9-99DA-9892E889BF05}"/>
              </a:ext>
            </a:extLst>
          </p:cNvPr>
          <p:cNvSpPr txBox="1"/>
          <p:nvPr/>
        </p:nvSpPr>
        <p:spPr>
          <a:xfrm>
            <a:off x="6004874" y="3271101"/>
            <a:ext cx="4647415" cy="1815882"/>
          </a:xfrm>
          <a:prstGeom prst="rect">
            <a:avLst/>
          </a:prstGeom>
          <a:noFill/>
        </p:spPr>
        <p:txBody>
          <a:bodyPr wrap="square" rtlCol="0">
            <a:spAutoFit/>
          </a:bodyPr>
          <a:lstStyle/>
          <a:p>
            <a:pPr marL="285750" indent="-285750" algn="just">
              <a:buFont typeface="Wingdings" panose="05000000000000000000" pitchFamily="2" charset="2"/>
              <a:buChar char="q"/>
            </a:pPr>
            <a:r>
              <a:rPr lang="en-US" sz="1400" b="0" i="0" dirty="0">
                <a:effectLst/>
                <a:latin typeface="Times New Roman" panose="02020603050405020304" pitchFamily="18" charset="0"/>
                <a:cs typeface="Times New Roman" panose="02020603050405020304" pitchFamily="18" charset="0"/>
              </a:rPr>
              <a:t>The chosen chart is a count plot, which is suitable for visualizing the distribution of categorical variables, in this case, 'Gender' and 'Age Group'. The use of hue separates the bars by age group within each gender category.</a:t>
            </a:r>
          </a:p>
          <a:p>
            <a:pPr marL="285750" indent="-285750" algn="just">
              <a:buFont typeface="Wingdings" panose="05000000000000000000" pitchFamily="2" charset="2"/>
              <a:buChar char="q"/>
            </a:pPr>
            <a:endParaRPr lang="en-US" sz="1400" b="0" i="0" dirty="0">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This plot shows between Gender Distribution by Age Group.</a:t>
            </a:r>
            <a:endParaRPr lang="en-US" sz="1400" b="0" i="0" dirty="0">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33858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14BD4-59C9-47FC-4BD0-79C2EA412AE3}"/>
              </a:ext>
            </a:extLst>
          </p:cNvPr>
          <p:cNvSpPr>
            <a:spLocks noGrp="1"/>
          </p:cNvSpPr>
          <p:nvPr>
            <p:ph type="title"/>
          </p:nvPr>
        </p:nvSpPr>
        <p:spPr/>
        <p:txBody>
          <a:bodyPr>
            <a:normAutofit/>
          </a:bodyPr>
          <a:lstStyle/>
          <a:p>
            <a:pPr algn="just"/>
            <a:r>
              <a:rPr lang="en-IN" sz="3200" dirty="0">
                <a:latin typeface="Times New Roman" panose="02020603050405020304" pitchFamily="18" charset="0"/>
                <a:cs typeface="Times New Roman" panose="02020603050405020304" pitchFamily="18" charset="0"/>
              </a:rPr>
              <a:t>							Line Plot</a:t>
            </a:r>
          </a:p>
        </p:txBody>
      </p:sp>
      <p:pic>
        <p:nvPicPr>
          <p:cNvPr id="5" name="Content Placeholder 4">
            <a:extLst>
              <a:ext uri="{FF2B5EF4-FFF2-40B4-BE49-F238E27FC236}">
                <a16:creationId xmlns:a16="http://schemas.microsoft.com/office/drawing/2014/main" id="{CE629EEE-7B87-9275-297D-36D716DA03F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5802" y="2716622"/>
            <a:ext cx="4341237" cy="3416300"/>
          </a:xfrm>
        </p:spPr>
      </p:pic>
      <p:sp>
        <p:nvSpPr>
          <p:cNvPr id="6" name="TextBox 5">
            <a:extLst>
              <a:ext uri="{FF2B5EF4-FFF2-40B4-BE49-F238E27FC236}">
                <a16:creationId xmlns:a16="http://schemas.microsoft.com/office/drawing/2014/main" id="{AE8A6E61-C492-7B4C-82EA-7A6F47A029F2}"/>
              </a:ext>
            </a:extLst>
          </p:cNvPr>
          <p:cNvSpPr txBox="1"/>
          <p:nvPr/>
        </p:nvSpPr>
        <p:spPr>
          <a:xfrm>
            <a:off x="5731497" y="3178537"/>
            <a:ext cx="5033914" cy="2031325"/>
          </a:xfrm>
          <a:prstGeom prst="rect">
            <a:avLst/>
          </a:prstGeom>
          <a:noFill/>
        </p:spPr>
        <p:txBody>
          <a:bodyPr wrap="square" rtlCol="0">
            <a:spAutoFit/>
          </a:bodyPr>
          <a:lstStyle/>
          <a:p>
            <a:pPr marL="285750" indent="-285750">
              <a:buFont typeface="Wingdings" panose="05000000000000000000" pitchFamily="2" charset="2"/>
              <a:buChar char="q"/>
            </a:pPr>
            <a:r>
              <a:rPr lang="en-US" sz="1400" i="0" dirty="0">
                <a:effectLst/>
                <a:latin typeface="Times New Roman" panose="02020603050405020304" pitchFamily="18" charset="0"/>
                <a:cs typeface="Times New Roman" panose="02020603050405020304" pitchFamily="18" charset="0"/>
              </a:rPr>
              <a:t>Line plots are particularly useful for displaying trends and patterns over continuous variables(in this case, the age from 20 to 80). By using different colors for Gender, this allows for easy comparison between gender and identification of any significant shifts or patterns in the data.</a:t>
            </a:r>
          </a:p>
          <a:p>
            <a:pPr marL="285750" indent="-285750">
              <a:buFont typeface="Wingdings" panose="05000000000000000000" pitchFamily="2" charset="2"/>
              <a:buChar char="q"/>
            </a:pPr>
            <a:endParaRPr lang="en-US" sz="140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Males has sharp increase in Calories Burnt in age between 70 to 80. Similarly females has sharp increase in Calories burnt in age 55 to 60.</a:t>
            </a:r>
            <a:endParaRPr lang="en-IN" dirty="0"/>
          </a:p>
        </p:txBody>
      </p:sp>
    </p:spTree>
    <p:extLst>
      <p:ext uri="{BB962C8B-B14F-4D97-AF65-F5344CB8AC3E}">
        <p14:creationId xmlns:p14="http://schemas.microsoft.com/office/powerpoint/2010/main" val="40868561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08C32-95AF-9D73-0341-B7FC5F3B85CB}"/>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								</a:t>
            </a:r>
            <a:r>
              <a:rPr lang="en-IN" sz="3200" dirty="0">
                <a:latin typeface="Times New Roman" panose="02020603050405020304" pitchFamily="18" charset="0"/>
                <a:cs typeface="Times New Roman" panose="02020603050405020304" pitchFamily="18" charset="0"/>
              </a:rPr>
              <a:t>Content</a:t>
            </a:r>
            <a:endParaRPr lang="en-IN" sz="3200" dirty="0"/>
          </a:p>
        </p:txBody>
      </p:sp>
      <p:sp>
        <p:nvSpPr>
          <p:cNvPr id="3" name="Content Placeholder 2">
            <a:extLst>
              <a:ext uri="{FF2B5EF4-FFF2-40B4-BE49-F238E27FC236}">
                <a16:creationId xmlns:a16="http://schemas.microsoft.com/office/drawing/2014/main" id="{C33D7802-3435-9B9A-FE18-E9655F1D67E6}"/>
              </a:ext>
            </a:extLst>
          </p:cNvPr>
          <p:cNvSpPr>
            <a:spLocks noGrp="1"/>
          </p:cNvSpPr>
          <p:nvPr>
            <p:ph idx="1"/>
          </p:nvPr>
        </p:nvSpPr>
        <p:spPr/>
        <p:txBody>
          <a:bodyPr>
            <a:normAutofit/>
          </a:bodyPr>
          <a:lstStyle/>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 Problem Statement</a:t>
            </a:r>
          </a:p>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 Objective</a:t>
            </a:r>
          </a:p>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 Tools Used</a:t>
            </a:r>
          </a:p>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 Data Summary</a:t>
            </a:r>
          </a:p>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 Exploratory Data Analysis</a:t>
            </a:r>
          </a:p>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 Conclusion</a:t>
            </a:r>
          </a:p>
        </p:txBody>
      </p:sp>
    </p:spTree>
    <p:extLst>
      <p:ext uri="{BB962C8B-B14F-4D97-AF65-F5344CB8AC3E}">
        <p14:creationId xmlns:p14="http://schemas.microsoft.com/office/powerpoint/2010/main" val="18650930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04275-E497-C124-7963-8CC9AAE602E5}"/>
              </a:ext>
            </a:extLst>
          </p:cNvPr>
          <p:cNvSpPr>
            <a:spLocks noGrp="1"/>
          </p:cNvSpPr>
          <p:nvPr>
            <p:ph type="title"/>
          </p:nvPr>
        </p:nvSpPr>
        <p:spPr/>
        <p:txBody>
          <a:bodyPr>
            <a:normAutofit/>
          </a:bodyPr>
          <a:lstStyle/>
          <a:p>
            <a:r>
              <a:rPr lang="en-IN" dirty="0"/>
              <a:t>					Heatmaps Visualisation</a:t>
            </a:r>
          </a:p>
        </p:txBody>
      </p:sp>
      <p:pic>
        <p:nvPicPr>
          <p:cNvPr id="7" name="Content Placeholder 6">
            <a:extLst>
              <a:ext uri="{FF2B5EF4-FFF2-40B4-BE49-F238E27FC236}">
                <a16:creationId xmlns:a16="http://schemas.microsoft.com/office/drawing/2014/main" id="{4B9CD67D-561B-1D17-90E7-B0AABBF1D07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92851" y="2773182"/>
            <a:ext cx="3949372" cy="3416300"/>
          </a:xfrm>
        </p:spPr>
      </p:pic>
      <p:sp>
        <p:nvSpPr>
          <p:cNvPr id="8" name="TextBox 7">
            <a:extLst>
              <a:ext uri="{FF2B5EF4-FFF2-40B4-BE49-F238E27FC236}">
                <a16:creationId xmlns:a16="http://schemas.microsoft.com/office/drawing/2014/main" id="{F3CD6336-414A-784A-EA21-FC900499E9DD}"/>
              </a:ext>
            </a:extLst>
          </p:cNvPr>
          <p:cNvSpPr txBox="1"/>
          <p:nvPr/>
        </p:nvSpPr>
        <p:spPr>
          <a:xfrm>
            <a:off x="716437" y="2773182"/>
            <a:ext cx="4920792" cy="2031325"/>
          </a:xfrm>
          <a:prstGeom prst="rect">
            <a:avLst/>
          </a:prstGeom>
          <a:noFill/>
        </p:spPr>
        <p:txBody>
          <a:bodyPr wrap="square" rtlCol="0">
            <a:spAutoFit/>
          </a:bodyPr>
          <a:lstStyle/>
          <a:p>
            <a:endParaRPr lang="en-US" sz="1400" i="0" dirty="0">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1400" i="0" dirty="0">
                <a:effectLst/>
                <a:latin typeface="Times New Roman" panose="02020603050405020304" pitchFamily="18" charset="0"/>
                <a:cs typeface="Times New Roman" panose="02020603050405020304" pitchFamily="18" charset="0"/>
              </a:rPr>
              <a:t>Heatmaps are effective for displaying the correlation matrix, as they provide a clear visual representation of the strength and direction of relationships between variables. The colors used in the heatmap help users quickly identify areas of high correlation (positive or negative) and low correlation.</a:t>
            </a:r>
          </a:p>
          <a:p>
            <a:pPr marL="285750" indent="-285750" algn="just">
              <a:buFont typeface="Wingdings" panose="05000000000000000000" pitchFamily="2" charset="2"/>
              <a:buChar char="q"/>
            </a:pPr>
            <a:endParaRPr lang="en-IN" sz="1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Height</a:t>
            </a:r>
            <a:r>
              <a:rPr lang="en-US" sz="1400" i="0" dirty="0">
                <a:effectLst/>
                <a:latin typeface="Times New Roman" panose="02020603050405020304" pitchFamily="18" charset="0"/>
                <a:cs typeface="Times New Roman" panose="02020603050405020304" pitchFamily="18" charset="0"/>
              </a:rPr>
              <a:t> and Duration , Weight and Duration have a negative correlation. </a:t>
            </a:r>
            <a:endParaRPr lang="en-IN" dirty="0"/>
          </a:p>
        </p:txBody>
      </p:sp>
    </p:spTree>
    <p:extLst>
      <p:ext uri="{BB962C8B-B14F-4D97-AF65-F5344CB8AC3E}">
        <p14:creationId xmlns:p14="http://schemas.microsoft.com/office/powerpoint/2010/main" val="38252310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C51BF-648E-3CB4-6F16-D75335D12A92}"/>
              </a:ext>
            </a:extLst>
          </p:cNvPr>
          <p:cNvSpPr>
            <a:spLocks noGrp="1"/>
          </p:cNvSpPr>
          <p:nvPr>
            <p:ph type="title"/>
          </p:nvPr>
        </p:nvSpPr>
        <p:spPr/>
        <p:txBody>
          <a:bodyPr/>
          <a:lstStyle/>
          <a:p>
            <a:r>
              <a:rPr lang="en-IN" dirty="0"/>
              <a:t>							 </a:t>
            </a:r>
            <a:r>
              <a:rPr lang="en-IN" sz="3200" dirty="0">
                <a:latin typeface="Times New Roman" panose="02020603050405020304" pitchFamily="18" charset="0"/>
                <a:cs typeface="Times New Roman" panose="02020603050405020304" pitchFamily="18" charset="0"/>
              </a:rPr>
              <a:t>Pair Plot</a:t>
            </a:r>
          </a:p>
        </p:txBody>
      </p:sp>
      <p:pic>
        <p:nvPicPr>
          <p:cNvPr id="5" name="Content Placeholder 4">
            <a:extLst>
              <a:ext uri="{FF2B5EF4-FFF2-40B4-BE49-F238E27FC236}">
                <a16:creationId xmlns:a16="http://schemas.microsoft.com/office/drawing/2014/main" id="{21D9211F-CBAC-0807-36C4-727880D4E2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7420" y="4127499"/>
            <a:ext cx="4867630" cy="2538772"/>
          </a:xfrm>
        </p:spPr>
      </p:pic>
      <p:pic>
        <p:nvPicPr>
          <p:cNvPr id="7" name="Picture 6">
            <a:extLst>
              <a:ext uri="{FF2B5EF4-FFF2-40B4-BE49-F238E27FC236}">
                <a16:creationId xmlns:a16="http://schemas.microsoft.com/office/drawing/2014/main" id="{3E7EE5D8-A10C-FF97-9A51-27405F63EE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420" y="2399071"/>
            <a:ext cx="4867630" cy="1728428"/>
          </a:xfrm>
          <a:prstGeom prst="rect">
            <a:avLst/>
          </a:prstGeom>
        </p:spPr>
      </p:pic>
      <p:sp>
        <p:nvSpPr>
          <p:cNvPr id="8" name="TextBox 7">
            <a:extLst>
              <a:ext uri="{FF2B5EF4-FFF2-40B4-BE49-F238E27FC236}">
                <a16:creationId xmlns:a16="http://schemas.microsoft.com/office/drawing/2014/main" id="{9B37209D-EA81-B022-9891-3A9465FEEE7B}"/>
              </a:ext>
            </a:extLst>
          </p:cNvPr>
          <p:cNvSpPr txBox="1"/>
          <p:nvPr/>
        </p:nvSpPr>
        <p:spPr>
          <a:xfrm>
            <a:off x="6284279" y="2686639"/>
            <a:ext cx="4867629" cy="3262432"/>
          </a:xfrm>
          <a:prstGeom prst="rect">
            <a:avLst/>
          </a:prstGeom>
          <a:noFill/>
        </p:spPr>
        <p:txBody>
          <a:bodyPr wrap="square" rtlCol="0">
            <a:spAutoFit/>
          </a:bodyPr>
          <a:lstStyle/>
          <a:p>
            <a:pPr marL="285750" indent="-285750">
              <a:buFont typeface="Wingdings" panose="05000000000000000000" pitchFamily="2" charset="2"/>
              <a:buChar char="§"/>
            </a:pPr>
            <a:endParaRPr lang="en-US" sz="140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endParaRPr lang="en-US" sz="1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endParaRPr lang="en-US" sz="140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1400" i="0" dirty="0">
                <a:effectLst/>
                <a:latin typeface="Times New Roman" panose="02020603050405020304" pitchFamily="18" charset="0"/>
                <a:cs typeface="Times New Roman" panose="02020603050405020304" pitchFamily="18" charset="0"/>
              </a:rPr>
              <a:t>Pair plots allow us to visualize relationships between every pair of variables in the dataset. This comprehensive view is valuable for understanding how variables relate to each other and identifying potential patterns or trends.</a:t>
            </a:r>
          </a:p>
          <a:p>
            <a:pPr marL="285750" indent="-285750">
              <a:buFont typeface="Wingdings" panose="05000000000000000000" pitchFamily="2" charset="2"/>
              <a:buChar char="q"/>
            </a:pPr>
            <a:endParaRPr lang="en-US" sz="1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1400" i="0" dirty="0">
                <a:effectLst/>
                <a:latin typeface="Times New Roman" panose="02020603050405020304" pitchFamily="18" charset="0"/>
                <a:cs typeface="Times New Roman" panose="02020603050405020304" pitchFamily="18" charset="0"/>
              </a:rPr>
              <a:t>The scatter plots in the pair plot can reveal patterns of correlation between pairs of variables. Positive correlations are indicated by a general upward trend in the scatter plot, while negative correlations are indicated by a downward trend</a:t>
            </a:r>
            <a:r>
              <a:rPr lang="en-US" sz="2000" b="1" i="0" dirty="0">
                <a:solidFill>
                  <a:srgbClr val="D5D5D5"/>
                </a:solidFill>
                <a:effectLst/>
                <a:latin typeface="Times New Roman" panose="02020603050405020304" pitchFamily="18" charset="0"/>
                <a:cs typeface="Times New Roman" panose="02020603050405020304" pitchFamily="18" charset="0"/>
              </a:rPr>
              <a:t>.</a:t>
            </a:r>
            <a:endParaRPr lang="en-IN" sz="20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4443758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C9558-D6AF-1608-2B29-A42937769CF6}"/>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							</a:t>
            </a:r>
            <a:r>
              <a:rPr lang="en-IN" sz="3200" dirty="0">
                <a:latin typeface="Times New Roman" panose="02020603050405020304" pitchFamily="18" charset="0"/>
                <a:cs typeface="Times New Roman" panose="02020603050405020304" pitchFamily="18" charset="0"/>
              </a:rPr>
              <a:t>Conclusions</a:t>
            </a:r>
            <a:endParaRPr lang="en-IN" sz="3200" dirty="0"/>
          </a:p>
        </p:txBody>
      </p:sp>
      <p:sp>
        <p:nvSpPr>
          <p:cNvPr id="3" name="Content Placeholder 2">
            <a:extLst>
              <a:ext uri="{FF2B5EF4-FFF2-40B4-BE49-F238E27FC236}">
                <a16:creationId xmlns:a16="http://schemas.microsoft.com/office/drawing/2014/main" id="{62F77390-0BA2-C21D-B9D7-50D37C4B96FC}"/>
              </a:ext>
            </a:extLst>
          </p:cNvPr>
          <p:cNvSpPr>
            <a:spLocks noGrp="1"/>
          </p:cNvSpPr>
          <p:nvPr>
            <p:ph idx="1"/>
          </p:nvPr>
        </p:nvSpPr>
        <p:spPr>
          <a:xfrm>
            <a:off x="1154954" y="2603500"/>
            <a:ext cx="9855553" cy="3416300"/>
          </a:xfrm>
          <a:noFill/>
          <a:ln>
            <a:noFill/>
          </a:ln>
        </p:spPr>
        <p:style>
          <a:lnRef idx="0">
            <a:scrgbClr r="0" g="0" b="0"/>
          </a:lnRef>
          <a:fillRef idx="0">
            <a:scrgbClr r="0" g="0" b="0"/>
          </a:fillRef>
          <a:effectRef idx="0">
            <a:scrgbClr r="0" g="0" b="0"/>
          </a:effectRef>
          <a:fontRef idx="minor">
            <a:schemeClr val="dk1"/>
          </a:fontRef>
        </p:style>
        <p:txBody>
          <a:bodyPr/>
          <a:lstStyle/>
          <a:p>
            <a:endParaRPr lang="en-IN" dirty="0"/>
          </a:p>
        </p:txBody>
      </p:sp>
      <p:sp>
        <p:nvSpPr>
          <p:cNvPr id="4" name="Rectangle: Rounded Corners 3">
            <a:extLst>
              <a:ext uri="{FF2B5EF4-FFF2-40B4-BE49-F238E27FC236}">
                <a16:creationId xmlns:a16="http://schemas.microsoft.com/office/drawing/2014/main" id="{8C2518B0-A3FB-F01B-F034-8B9376031DD2}"/>
              </a:ext>
            </a:extLst>
          </p:cNvPr>
          <p:cNvSpPr/>
          <p:nvPr/>
        </p:nvSpPr>
        <p:spPr>
          <a:xfrm>
            <a:off x="1583703" y="3016577"/>
            <a:ext cx="3544477" cy="286775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1600" b="1" dirty="0">
                <a:latin typeface="Times New Roman" panose="02020603050405020304" pitchFamily="18" charset="0"/>
                <a:cs typeface="Times New Roman" panose="02020603050405020304" pitchFamily="18" charset="0"/>
              </a:rPr>
              <a:t>Linear Regression</a:t>
            </a:r>
          </a:p>
          <a:p>
            <a:pPr algn="ctr"/>
            <a:endParaRPr lang="en-IN" sz="1600" b="1"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Linear regression is a linear approach to modeling the relationship between a dependent variable and one or more independent variables</a:t>
            </a:r>
          </a:p>
          <a:p>
            <a:pPr algn="just"/>
            <a:r>
              <a:rPr lang="en-US" sz="1400" b="1" dirty="0">
                <a:latin typeface="Times New Roman" panose="02020603050405020304" pitchFamily="18" charset="0"/>
                <a:cs typeface="Times New Roman" panose="02020603050405020304" pitchFamily="18" charset="0"/>
              </a:rPr>
              <a:t>Prediction:</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r2 score</a:t>
            </a:r>
            <a:r>
              <a:rPr lang="en-IN" sz="1400" b="0" i="0" dirty="0">
                <a:solidFill>
                  <a:schemeClr val="tx1"/>
                </a:solidFill>
                <a:effectLst/>
                <a:latin typeface="Times New Roman" panose="02020603050405020304" pitchFamily="18" charset="0"/>
                <a:cs typeface="Times New Roman" panose="02020603050405020304" pitchFamily="18" charset="0"/>
              </a:rPr>
              <a:t>:     0.9658686545701699</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MAE:</a:t>
            </a:r>
            <a:r>
              <a:rPr lang="en-IN" sz="1400" b="0" i="0" dirty="0">
                <a:solidFill>
                  <a:schemeClr val="tx1"/>
                </a:solidFill>
                <a:effectLst/>
                <a:latin typeface="Times New Roman" panose="02020603050405020304" pitchFamily="18" charset="0"/>
                <a:cs typeface="Times New Roman" panose="02020603050405020304" pitchFamily="18" charset="0"/>
              </a:rPr>
              <a:t>         8.478768136376313 </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MSE:         </a:t>
            </a:r>
            <a:r>
              <a:rPr lang="en-IN" sz="1400" b="0" i="0" dirty="0">
                <a:solidFill>
                  <a:schemeClr val="tx1"/>
                </a:solidFill>
                <a:effectLst/>
                <a:latin typeface="Times New Roman" panose="02020603050405020304" pitchFamily="18" charset="0"/>
                <a:cs typeface="Times New Roman" panose="02020603050405020304" pitchFamily="18" charset="0"/>
              </a:rPr>
              <a:t>136.87396223386153</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RMSE:      </a:t>
            </a:r>
            <a:r>
              <a:rPr lang="en-IN" sz="1400" b="0" i="0" dirty="0">
                <a:solidFill>
                  <a:schemeClr val="tx1"/>
                </a:solidFill>
                <a:effectLst/>
                <a:latin typeface="Times New Roman" panose="02020603050405020304" pitchFamily="18" charset="0"/>
                <a:cs typeface="Times New Roman" panose="02020603050405020304" pitchFamily="18" charset="0"/>
              </a:rPr>
              <a:t>11.699314605303233</a:t>
            </a:r>
            <a:endParaRPr lang="en-IN" sz="1400" b="1" dirty="0">
              <a:solidFill>
                <a:schemeClr val="tx1"/>
              </a:solidFill>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9971F6E2-05C0-6C1B-F143-07638271E3E4}"/>
              </a:ext>
            </a:extLst>
          </p:cNvPr>
          <p:cNvSpPr/>
          <p:nvPr/>
        </p:nvSpPr>
        <p:spPr>
          <a:xfrm>
            <a:off x="6583823" y="3016576"/>
            <a:ext cx="3332544" cy="286775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1600" b="1" dirty="0">
                <a:latin typeface="Times New Roman" panose="02020603050405020304" pitchFamily="18" charset="0"/>
                <a:cs typeface="Times New Roman" panose="02020603050405020304" pitchFamily="18" charset="0"/>
              </a:rPr>
              <a:t>Decision Tree</a:t>
            </a:r>
          </a:p>
          <a:p>
            <a:pPr algn="ctr"/>
            <a:endParaRPr lang="en-IN" sz="1600" b="1"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Decision Trees are non-parametric supervised learning models used for classification and regression tasks.</a:t>
            </a:r>
          </a:p>
          <a:p>
            <a:pPr algn="just"/>
            <a:r>
              <a:rPr lang="en-US" sz="1400" b="1" dirty="0">
                <a:latin typeface="Times New Roman" panose="02020603050405020304" pitchFamily="18" charset="0"/>
                <a:cs typeface="Times New Roman" panose="02020603050405020304" pitchFamily="18" charset="0"/>
              </a:rPr>
              <a:t>Prediction</a:t>
            </a:r>
            <a:r>
              <a:rPr lang="en-US" sz="1400" dirty="0">
                <a:latin typeface="Times New Roman" panose="02020603050405020304" pitchFamily="18" charset="0"/>
                <a:cs typeface="Times New Roman" panose="02020603050405020304" pitchFamily="18" charset="0"/>
              </a:rPr>
              <a:t>:</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R2 score:            </a:t>
            </a:r>
            <a:r>
              <a:rPr lang="en-IN" sz="1400" i="0" dirty="0">
                <a:solidFill>
                  <a:schemeClr val="tx1"/>
                </a:solidFill>
                <a:effectLst/>
                <a:latin typeface="Times New Roman" panose="02020603050405020304" pitchFamily="18" charset="0"/>
                <a:cs typeface="Times New Roman" panose="02020603050405020304" pitchFamily="18" charset="0"/>
              </a:rPr>
              <a:t>0</a:t>
            </a:r>
            <a:r>
              <a:rPr lang="en-IN" sz="1400" b="0" i="0" dirty="0">
                <a:solidFill>
                  <a:schemeClr val="tx1"/>
                </a:solidFill>
                <a:effectLst/>
                <a:latin typeface="Times New Roman" panose="02020603050405020304" pitchFamily="18" charset="0"/>
                <a:cs typeface="Times New Roman" panose="02020603050405020304" pitchFamily="18" charset="0"/>
              </a:rPr>
              <a:t>.9924975720804919 </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MAE: </a:t>
            </a:r>
            <a:r>
              <a:rPr lang="en-IN" sz="1400" b="0" i="0" dirty="0">
                <a:solidFill>
                  <a:schemeClr val="tx1"/>
                </a:solidFill>
                <a:effectLst/>
                <a:latin typeface="Times New Roman" panose="02020603050405020304" pitchFamily="18" charset="0"/>
                <a:cs typeface="Times New Roman" panose="02020603050405020304" pitchFamily="18" charset="0"/>
              </a:rPr>
              <a:t>	        3.4936666666666665 </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MSE: </a:t>
            </a:r>
            <a:r>
              <a:rPr lang="en-IN" sz="1400" b="0" i="0" dirty="0">
                <a:solidFill>
                  <a:schemeClr val="tx1"/>
                </a:solidFill>
                <a:effectLst/>
                <a:latin typeface="Times New Roman" panose="02020603050405020304" pitchFamily="18" charset="0"/>
                <a:cs typeface="Times New Roman" panose="02020603050405020304" pitchFamily="18" charset="0"/>
              </a:rPr>
              <a:t>	        30.086333333333332 </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RMSE:</a:t>
            </a:r>
            <a:r>
              <a:rPr lang="en-IN" sz="1400" b="0" i="0" dirty="0">
                <a:solidFill>
                  <a:schemeClr val="tx1"/>
                </a:solidFill>
                <a:effectLst/>
                <a:latin typeface="Times New Roman" panose="02020603050405020304" pitchFamily="18" charset="0"/>
                <a:cs typeface="Times New Roman" panose="02020603050405020304" pitchFamily="18" charset="0"/>
              </a:rPr>
              <a:t>	        5.48510103219014</a:t>
            </a:r>
            <a:endParaRPr lang="en-IN" sz="1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787072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FF854-E02B-B6EF-63FE-4DEC4155CF6E}"/>
              </a:ext>
            </a:extLst>
          </p:cNvPr>
          <p:cNvSpPr>
            <a:spLocks noGrp="1"/>
          </p:cNvSpPr>
          <p:nvPr>
            <p:ph type="title"/>
          </p:nvPr>
        </p:nvSpPr>
        <p:spPr/>
        <p:txBody>
          <a:bodyPr/>
          <a:lstStyle/>
          <a:p>
            <a:r>
              <a:rPr lang="en-IN" sz="3200" dirty="0">
                <a:latin typeface="Times New Roman" panose="02020603050405020304" pitchFamily="18" charset="0"/>
                <a:cs typeface="Times New Roman" panose="02020603050405020304" pitchFamily="18" charset="0"/>
              </a:rPr>
              <a:t>							Conclusion</a:t>
            </a:r>
          </a:p>
        </p:txBody>
      </p:sp>
      <p:sp>
        <p:nvSpPr>
          <p:cNvPr id="4" name="Rectangle: Rounded Corners 3">
            <a:extLst>
              <a:ext uri="{FF2B5EF4-FFF2-40B4-BE49-F238E27FC236}">
                <a16:creationId xmlns:a16="http://schemas.microsoft.com/office/drawing/2014/main" id="{D7263B53-3CC8-DD2F-B350-BF3584E3FACF}"/>
              </a:ext>
            </a:extLst>
          </p:cNvPr>
          <p:cNvSpPr/>
          <p:nvPr/>
        </p:nvSpPr>
        <p:spPr>
          <a:xfrm>
            <a:off x="1538695" y="3134302"/>
            <a:ext cx="3733015" cy="2750030"/>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1600" b="1" dirty="0">
                <a:latin typeface="Times New Roman" panose="02020603050405020304" pitchFamily="18" charset="0"/>
                <a:cs typeface="Times New Roman" panose="02020603050405020304" pitchFamily="18" charset="0"/>
              </a:rPr>
              <a:t>Random Forest Regressor</a:t>
            </a:r>
          </a:p>
          <a:p>
            <a:pPr algn="just"/>
            <a:r>
              <a:rPr lang="en-US" sz="1400" dirty="0">
                <a:latin typeface="Times New Roman" panose="02020603050405020304" pitchFamily="18" charset="0"/>
                <a:cs typeface="Times New Roman" panose="02020603050405020304" pitchFamily="18" charset="0"/>
              </a:rPr>
              <a:t>Random Forest is an ensemble learning method that combines multiple decision trees to create a more robust and accurate model</a:t>
            </a:r>
          </a:p>
          <a:p>
            <a:pPr algn="just"/>
            <a:r>
              <a:rPr lang="en-US" sz="1400" b="1" dirty="0">
                <a:latin typeface="Times New Roman" panose="02020603050405020304" pitchFamily="18" charset="0"/>
                <a:cs typeface="Times New Roman" panose="02020603050405020304" pitchFamily="18" charset="0"/>
              </a:rPr>
              <a:t>Prediction:</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r2 score</a:t>
            </a:r>
            <a:r>
              <a:rPr lang="en-IN" sz="1400" b="0" i="0" dirty="0">
                <a:solidFill>
                  <a:schemeClr val="tx1"/>
                </a:solidFill>
                <a:effectLst/>
                <a:latin typeface="Times New Roman" panose="02020603050405020304" pitchFamily="18" charset="0"/>
                <a:cs typeface="Times New Roman" panose="02020603050405020304" pitchFamily="18" charset="0"/>
              </a:rPr>
              <a:t>:              0.</a:t>
            </a:r>
            <a:r>
              <a:rPr lang="en-IN" sz="1400" dirty="0">
                <a:solidFill>
                  <a:schemeClr val="tx1"/>
                </a:solidFill>
                <a:latin typeface="Times New Roman" panose="02020603050405020304" pitchFamily="18" charset="0"/>
                <a:cs typeface="Times New Roman" panose="02020603050405020304" pitchFamily="18" charset="0"/>
              </a:rPr>
              <a:t>99</a:t>
            </a:r>
            <a:r>
              <a:rPr lang="en-IN" sz="1400" b="0" i="0" dirty="0">
                <a:solidFill>
                  <a:schemeClr val="tx1"/>
                </a:solidFill>
                <a:effectLst/>
                <a:latin typeface="Times New Roman" panose="02020603050405020304" pitchFamily="18" charset="0"/>
                <a:cs typeface="Times New Roman" panose="02020603050405020304" pitchFamily="18" charset="0"/>
              </a:rPr>
              <a:t>78126574273661</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MAE:</a:t>
            </a:r>
            <a:r>
              <a:rPr lang="en-IN" sz="1400" b="0" i="0" dirty="0">
                <a:solidFill>
                  <a:schemeClr val="tx1"/>
                </a:solidFill>
                <a:effectLst/>
                <a:latin typeface="Times New Roman" panose="02020603050405020304" pitchFamily="18" charset="0"/>
                <a:cs typeface="Times New Roman" panose="02020603050405020304" pitchFamily="18" charset="0"/>
              </a:rPr>
              <a:t>                  1.8108033333333333 </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MSE:</a:t>
            </a:r>
            <a:r>
              <a:rPr lang="en-IN" sz="1400" b="0" i="0" dirty="0">
                <a:solidFill>
                  <a:schemeClr val="tx1"/>
                </a:solidFill>
                <a:effectLst/>
                <a:latin typeface="Times New Roman" panose="02020603050405020304" pitchFamily="18" charset="0"/>
                <a:cs typeface="Times New Roman" panose="02020603050405020304" pitchFamily="18" charset="0"/>
              </a:rPr>
              <a:t>                   </a:t>
            </a:r>
            <a:r>
              <a:rPr lang="en-IN" sz="1400" dirty="0">
                <a:solidFill>
                  <a:schemeClr val="tx1"/>
                </a:solidFill>
                <a:latin typeface="Times New Roman" panose="02020603050405020304" pitchFamily="18" charset="0"/>
                <a:cs typeface="Times New Roman" panose="02020603050405020304" pitchFamily="18" charset="0"/>
              </a:rPr>
              <a:t>8.7717094333333331</a:t>
            </a:r>
            <a:r>
              <a:rPr lang="en-IN" sz="1400" b="0" i="0" dirty="0">
                <a:solidFill>
                  <a:schemeClr val="tx1"/>
                </a:solidFill>
                <a:effectLst/>
                <a:latin typeface="Times New Roman" panose="02020603050405020304" pitchFamily="18" charset="0"/>
                <a:cs typeface="Times New Roman" panose="02020603050405020304" pitchFamily="18" charset="0"/>
              </a:rPr>
              <a:t> </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RMSE:                </a:t>
            </a:r>
            <a:r>
              <a:rPr lang="en-IN" sz="1400" dirty="0">
                <a:solidFill>
                  <a:schemeClr val="tx1"/>
                </a:solidFill>
                <a:latin typeface="Times New Roman" panose="02020603050405020304" pitchFamily="18" charset="0"/>
                <a:cs typeface="Times New Roman" panose="02020603050405020304" pitchFamily="18" charset="0"/>
              </a:rPr>
              <a:t>2.961707182240225</a:t>
            </a:r>
            <a:endParaRPr lang="en-IN" sz="1400" b="1" dirty="0">
              <a:solidFill>
                <a:schemeClr val="tx1"/>
              </a:solidFill>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5B9B2B82-421D-F9C9-5A77-CBFADB7DCA24}"/>
              </a:ext>
            </a:extLst>
          </p:cNvPr>
          <p:cNvSpPr>
            <a:spLocks noGrp="1"/>
          </p:cNvSpPr>
          <p:nvPr>
            <p:ph idx="1"/>
          </p:nvPr>
        </p:nvSpPr>
        <p:spPr/>
        <p:txBody>
          <a:bodyPr/>
          <a:lstStyle/>
          <a:p>
            <a:endParaRPr lang="en-IN" dirty="0"/>
          </a:p>
        </p:txBody>
      </p:sp>
      <p:sp>
        <p:nvSpPr>
          <p:cNvPr id="8" name="Rectangle: Rounded Corners 7">
            <a:extLst>
              <a:ext uri="{FF2B5EF4-FFF2-40B4-BE49-F238E27FC236}">
                <a16:creationId xmlns:a16="http://schemas.microsoft.com/office/drawing/2014/main" id="{03129A30-674F-9DBE-B002-7BEEEDFEA9F7}"/>
              </a:ext>
            </a:extLst>
          </p:cNvPr>
          <p:cNvSpPr/>
          <p:nvPr/>
        </p:nvSpPr>
        <p:spPr>
          <a:xfrm>
            <a:off x="5902960" y="3134302"/>
            <a:ext cx="3840480" cy="2750030"/>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sz="1600" b="1" dirty="0">
              <a:latin typeface="Times New Roman" panose="02020603050405020304" pitchFamily="18" charset="0"/>
              <a:cs typeface="Times New Roman" panose="02020603050405020304" pitchFamily="18" charset="0"/>
            </a:endParaRPr>
          </a:p>
          <a:p>
            <a:pPr algn="ctr"/>
            <a:r>
              <a:rPr lang="en-IN" sz="1600" b="1" dirty="0">
                <a:latin typeface="Times New Roman" panose="02020603050405020304" pitchFamily="18" charset="0"/>
                <a:cs typeface="Times New Roman" panose="02020603050405020304" pitchFamily="18" charset="0"/>
              </a:rPr>
              <a:t>Support vector machine</a:t>
            </a:r>
          </a:p>
          <a:p>
            <a:pPr algn="ctr"/>
            <a:r>
              <a:rPr lang="en-US" sz="1400" b="0" i="0" dirty="0">
                <a:solidFill>
                  <a:schemeClr val="tx1"/>
                </a:solidFill>
                <a:effectLst/>
                <a:latin typeface="Times New Roman" panose="02020603050405020304" pitchFamily="18" charset="0"/>
                <a:cs typeface="Times New Roman" panose="02020603050405020304" pitchFamily="18" charset="0"/>
              </a:rPr>
              <a:t>SVM is used to find the optimal hyperplane in an N-dimensional space that can separate the data points in different classes in the feature space.</a:t>
            </a:r>
          </a:p>
          <a:p>
            <a:pPr algn="just"/>
            <a:r>
              <a:rPr lang="en-US" sz="1400" b="1" dirty="0">
                <a:latin typeface="Times New Roman" panose="02020603050405020304" pitchFamily="18" charset="0"/>
                <a:cs typeface="Times New Roman" panose="02020603050405020304" pitchFamily="18" charset="0"/>
              </a:rPr>
              <a:t>Prediction:</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r2 score</a:t>
            </a:r>
            <a:r>
              <a:rPr lang="en-IN" sz="1400" b="0" i="0" dirty="0">
                <a:solidFill>
                  <a:schemeClr val="tx1"/>
                </a:solidFill>
                <a:effectLst/>
                <a:latin typeface="Times New Roman" panose="02020603050405020304" pitchFamily="18" charset="0"/>
                <a:cs typeface="Times New Roman" panose="02020603050405020304" pitchFamily="18" charset="0"/>
              </a:rPr>
              <a:t>:                   0.9615371412685408</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MAE:</a:t>
            </a:r>
            <a:r>
              <a:rPr lang="en-IN" sz="1400" b="0" i="0" dirty="0">
                <a:solidFill>
                  <a:schemeClr val="tx1"/>
                </a:solidFill>
                <a:effectLst/>
                <a:latin typeface="Times New Roman" panose="02020603050405020304" pitchFamily="18" charset="0"/>
                <a:cs typeface="Times New Roman" panose="02020603050405020304" pitchFamily="18" charset="0"/>
              </a:rPr>
              <a:t>                       8.392661700174376</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MSE:                       </a:t>
            </a:r>
            <a:r>
              <a:rPr lang="en-IN" sz="1400" b="0" i="0" dirty="0">
                <a:solidFill>
                  <a:schemeClr val="tx1"/>
                </a:solidFill>
                <a:effectLst/>
                <a:latin typeface="Times New Roman" panose="02020603050405020304" pitchFamily="18" charset="0"/>
                <a:cs typeface="Times New Roman" panose="02020603050405020304" pitchFamily="18" charset="0"/>
              </a:rPr>
              <a:t>154.2442528156233</a:t>
            </a:r>
          </a:p>
          <a:p>
            <a:pPr algn="just"/>
            <a:r>
              <a:rPr lang="en-IN" sz="1400" b="1" i="0" dirty="0">
                <a:solidFill>
                  <a:schemeClr val="tx1"/>
                </a:solidFill>
                <a:effectLst/>
                <a:latin typeface="Times New Roman" panose="02020603050405020304" pitchFamily="18" charset="0"/>
                <a:cs typeface="Times New Roman" panose="02020603050405020304" pitchFamily="18" charset="0"/>
              </a:rPr>
              <a:t>RMSE:                    </a:t>
            </a:r>
            <a:r>
              <a:rPr lang="en-IN" sz="1400" b="0" i="0" dirty="0">
                <a:solidFill>
                  <a:schemeClr val="tx1"/>
                </a:solidFill>
                <a:effectLst/>
                <a:latin typeface="Times New Roman" panose="02020603050405020304" pitchFamily="18" charset="0"/>
                <a:cs typeface="Times New Roman" panose="02020603050405020304" pitchFamily="18" charset="0"/>
              </a:rPr>
              <a:t>12.41951097328809</a:t>
            </a:r>
            <a:endParaRPr lang="en-IN" sz="1400" b="1" dirty="0">
              <a:solidFill>
                <a:schemeClr val="tx1"/>
              </a:solidFill>
              <a:latin typeface="Times New Roman" panose="02020603050405020304" pitchFamily="18" charset="0"/>
              <a:cs typeface="Times New Roman" panose="02020603050405020304" pitchFamily="18" charset="0"/>
            </a:endParaRPr>
          </a:p>
          <a:p>
            <a:pPr algn="ctr"/>
            <a:r>
              <a:rPr lang="en-US" sz="1400" b="0" i="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833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ED7F8-557D-A25F-33B3-F4D71979120C}"/>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						</a:t>
            </a:r>
            <a:r>
              <a:rPr lang="en-IN" sz="3200" dirty="0">
                <a:latin typeface="Times New Roman" panose="02020603050405020304" pitchFamily="18" charset="0"/>
                <a:cs typeface="Times New Roman" panose="02020603050405020304" pitchFamily="18" charset="0"/>
              </a:rPr>
              <a:t>Problem</a:t>
            </a:r>
            <a:r>
              <a:rPr lang="en-IN" sz="3600" dirty="0">
                <a:latin typeface="Times New Roman" panose="02020603050405020304" pitchFamily="18" charset="0"/>
                <a:cs typeface="Times New Roman" panose="02020603050405020304" pitchFamily="18" charset="0"/>
              </a:rPr>
              <a:t> </a:t>
            </a:r>
            <a:r>
              <a:rPr lang="en-IN" sz="3200" dirty="0">
                <a:latin typeface="Times New Roman" panose="02020603050405020304" pitchFamily="18" charset="0"/>
                <a:cs typeface="Times New Roman" panose="02020603050405020304" pitchFamily="18" charset="0"/>
              </a:rPr>
              <a:t>Statements</a:t>
            </a:r>
            <a:endParaRPr lang="en-IN" sz="3200" dirty="0"/>
          </a:p>
        </p:txBody>
      </p:sp>
      <p:sp>
        <p:nvSpPr>
          <p:cNvPr id="3" name="Content Placeholder 2">
            <a:extLst>
              <a:ext uri="{FF2B5EF4-FFF2-40B4-BE49-F238E27FC236}">
                <a16:creationId xmlns:a16="http://schemas.microsoft.com/office/drawing/2014/main" id="{70BBA21A-6208-F699-C092-C63D839E87C4}"/>
              </a:ext>
            </a:extLst>
          </p:cNvPr>
          <p:cNvSpPr>
            <a:spLocks noGrp="1"/>
          </p:cNvSpPr>
          <p:nvPr>
            <p:ph idx="1"/>
          </p:nvPr>
        </p:nvSpPr>
        <p:spPr/>
        <p:txBody>
          <a:bodyPr>
            <a:normAutofit/>
          </a:bodyPr>
          <a:lstStyle/>
          <a:p>
            <a:pPr algn="just">
              <a:buFont typeface="Wingdings" panose="05000000000000000000" pitchFamily="2" charset="2"/>
              <a:buChar char="Ø"/>
            </a:pPr>
            <a:r>
              <a:rPr lang="en-IN" sz="1400" dirty="0">
                <a:solidFill>
                  <a:schemeClr val="tx1"/>
                </a:solidFill>
                <a:latin typeface="Times New Roman" panose="02020603050405020304" pitchFamily="18" charset="0"/>
                <a:cs typeface="Times New Roman" panose="02020603050405020304" pitchFamily="18" charset="0"/>
              </a:rPr>
              <a:t>In this Calories Burnt Prediction,  we are </a:t>
            </a:r>
            <a:r>
              <a:rPr lang="en-US" sz="1400" b="0" i="0" dirty="0">
                <a:solidFill>
                  <a:schemeClr val="tx1"/>
                </a:solidFill>
                <a:effectLst/>
                <a:latin typeface="Times New Roman" panose="02020603050405020304" pitchFamily="18" charset="0"/>
                <a:cs typeface="Times New Roman" panose="02020603050405020304" pitchFamily="18" charset="0"/>
              </a:rPr>
              <a:t> analyzing the relationship between individual health metrics, including calorie intake, gender, age, height, weight, activity duration, heart rate, and body temperature.</a:t>
            </a:r>
          </a:p>
          <a:p>
            <a:pPr algn="just">
              <a:buFont typeface="Wingdings" panose="05000000000000000000" pitchFamily="2" charset="2"/>
              <a:buChar char="Ø"/>
            </a:pPr>
            <a:endParaRPr lang="en-IN" sz="1400" dirty="0">
              <a:solidFill>
                <a:schemeClr val="tx1"/>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400" b="0" i="0" dirty="0">
                <a:solidFill>
                  <a:schemeClr val="tx1"/>
                </a:solidFill>
                <a:effectLst/>
                <a:latin typeface="Times New Roman" panose="02020603050405020304" pitchFamily="18" charset="0"/>
                <a:cs typeface="Times New Roman" panose="02020603050405020304" pitchFamily="18" charset="0"/>
              </a:rPr>
              <a:t>Identify patterns, correlations, and factors influencing overall health and wellness. Develop insights to predict the calories burnt prediction.</a:t>
            </a:r>
          </a:p>
          <a:p>
            <a:pPr algn="just">
              <a:buFont typeface="Wingdings" panose="05000000000000000000" pitchFamily="2" charset="2"/>
              <a:buChar char="Ø"/>
            </a:pPr>
            <a:endParaRPr lang="en-US" sz="1400" b="0" i="0" dirty="0">
              <a:solidFill>
                <a:schemeClr val="tx1"/>
              </a:solidFill>
              <a:effectLst/>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400" b="0" i="0" dirty="0">
                <a:solidFill>
                  <a:schemeClr val="tx1"/>
                </a:solidFill>
                <a:effectLst/>
                <a:latin typeface="Times New Roman" panose="02020603050405020304" pitchFamily="18" charset="0"/>
                <a:cs typeface="Times New Roman" panose="02020603050405020304" pitchFamily="18" charset="0"/>
              </a:rPr>
              <a:t>The purpose of this capstone project is to address the above problem by doing a comprehensive and effective analysis of Calories burnt prediction. This project aims to provide a detailed understanding of the patterns of different </a:t>
            </a:r>
            <a:r>
              <a:rPr lang="en-US" sz="1400" dirty="0">
                <a:solidFill>
                  <a:schemeClr val="tx1"/>
                </a:solidFill>
                <a:latin typeface="Times New Roman" panose="02020603050405020304" pitchFamily="18" charset="0"/>
                <a:cs typeface="Times New Roman" panose="02020603050405020304" pitchFamily="18" charset="0"/>
              </a:rPr>
              <a:t>factors.</a:t>
            </a:r>
            <a:endParaRPr lang="en-US" sz="1400" b="0" i="0" dirty="0">
              <a:solidFill>
                <a:srgbClr val="D5D5D5"/>
              </a:solidFill>
              <a:effectLst/>
              <a:latin typeface="Times New Roman" panose="02020603050405020304" pitchFamily="18" charset="0"/>
              <a:cs typeface="Times New Roman" panose="02020603050405020304" pitchFamily="18" charset="0"/>
            </a:endParaRPr>
          </a:p>
          <a:p>
            <a:endParaRPr lang="en-IN" dirty="0">
              <a:solidFill>
                <a:schemeClr val="tx1"/>
              </a:solidFill>
            </a:endParaRPr>
          </a:p>
        </p:txBody>
      </p:sp>
    </p:spTree>
    <p:extLst>
      <p:ext uri="{BB962C8B-B14F-4D97-AF65-F5344CB8AC3E}">
        <p14:creationId xmlns:p14="http://schemas.microsoft.com/office/powerpoint/2010/main" val="667425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83403-2C24-AAA7-C91C-4D9129675B89}"/>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							Objective</a:t>
            </a:r>
            <a:endParaRPr lang="en-IN" dirty="0"/>
          </a:p>
        </p:txBody>
      </p:sp>
      <p:sp>
        <p:nvSpPr>
          <p:cNvPr id="3" name="Content Placeholder 2">
            <a:extLst>
              <a:ext uri="{FF2B5EF4-FFF2-40B4-BE49-F238E27FC236}">
                <a16:creationId xmlns:a16="http://schemas.microsoft.com/office/drawing/2014/main" id="{6C96BF56-B4A7-4DE2-F450-95EF877EB159}"/>
              </a:ext>
            </a:extLst>
          </p:cNvPr>
          <p:cNvSpPr>
            <a:spLocks noGrp="1"/>
          </p:cNvSpPr>
          <p:nvPr>
            <p:ph idx="1"/>
          </p:nvPr>
        </p:nvSpPr>
        <p:spPr/>
        <p:txBody>
          <a:bodyPr/>
          <a:lstStyle/>
          <a:p>
            <a:pPr>
              <a:buFont typeface="Wingdings" panose="05000000000000000000" pitchFamily="2" charset="2"/>
              <a:buChar char="Ø"/>
            </a:pPr>
            <a:r>
              <a:rPr lang="en-IN" sz="1400" dirty="0">
                <a:latin typeface="Times New Roman" panose="02020603050405020304" pitchFamily="18" charset="0"/>
                <a:cs typeface="Times New Roman" panose="02020603050405020304" pitchFamily="18" charset="0"/>
              </a:rPr>
              <a:t>The objective of the project is to perform an Exploratory Data Analysis and to predict the calories burnt.</a:t>
            </a:r>
          </a:p>
          <a:p>
            <a:pPr>
              <a:buFont typeface="Wingdings" panose="05000000000000000000" pitchFamily="2" charset="2"/>
              <a:buChar char="Ø"/>
            </a:pPr>
            <a:endParaRPr lang="en-IN"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1400" dirty="0">
                <a:latin typeface="Times New Roman" panose="02020603050405020304" pitchFamily="18" charset="0"/>
                <a:cs typeface="Times New Roman" panose="02020603050405020304" pitchFamily="18" charset="0"/>
              </a:rPr>
              <a:t>We have perform Data pre-processing, data cleaning and at the end, Data Wrangling and  apply different Data Visualization Techniques, Feature Engineering( Categorical Encoding, Separating features and Targets, Data Splitting), ML Model Implementation.</a:t>
            </a:r>
            <a:endParaRPr lang="en-IN" sz="1400" dirty="0">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1400" dirty="0">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1400" dirty="0">
                <a:latin typeface="Times New Roman" panose="02020603050405020304" pitchFamily="18" charset="0"/>
                <a:cs typeface="Times New Roman" panose="02020603050405020304" pitchFamily="18" charset="0"/>
              </a:rPr>
              <a:t>This project aims to apply some Python libraries which will help to visualise and understand the data more easily  and then to predict the calories Burnt.</a:t>
            </a:r>
          </a:p>
          <a:p>
            <a:pPr>
              <a:buFont typeface="Wingdings" panose="05000000000000000000" pitchFamily="2" charset="2"/>
              <a:buChar char="Ø"/>
            </a:pPr>
            <a:endParaRPr lang="en-IN"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1400" dirty="0">
                <a:latin typeface="Times New Roman" panose="02020603050405020304" pitchFamily="18" charset="0"/>
                <a:cs typeface="Times New Roman" panose="02020603050405020304" pitchFamily="18" charset="0"/>
              </a:rPr>
              <a:t>We have apply the Machine Learning to predict the calories burnt prediction using linear regression, Decision tree, Random Forest Regression.</a:t>
            </a:r>
          </a:p>
          <a:p>
            <a:endParaRPr lang="en-IN" dirty="0"/>
          </a:p>
        </p:txBody>
      </p:sp>
    </p:spTree>
    <p:extLst>
      <p:ext uri="{BB962C8B-B14F-4D97-AF65-F5344CB8AC3E}">
        <p14:creationId xmlns:p14="http://schemas.microsoft.com/office/powerpoint/2010/main" val="2742639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C2F22-1E9A-47CC-9D9E-85F51EB43B6B}"/>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							Tools </a:t>
            </a:r>
            <a:r>
              <a:rPr lang="en-IN" sz="3200" dirty="0">
                <a:latin typeface="Times New Roman" panose="02020603050405020304" pitchFamily="18" charset="0"/>
                <a:cs typeface="Times New Roman" panose="02020603050405020304" pitchFamily="18" charset="0"/>
              </a:rPr>
              <a:t>Used</a:t>
            </a:r>
            <a:endParaRPr lang="en-IN" sz="3200" dirty="0"/>
          </a:p>
        </p:txBody>
      </p:sp>
      <p:sp>
        <p:nvSpPr>
          <p:cNvPr id="3" name="Content Placeholder 2">
            <a:extLst>
              <a:ext uri="{FF2B5EF4-FFF2-40B4-BE49-F238E27FC236}">
                <a16:creationId xmlns:a16="http://schemas.microsoft.com/office/drawing/2014/main" id="{1557A244-C66F-BE72-92AA-8A62D7584C7C}"/>
              </a:ext>
            </a:extLst>
          </p:cNvPr>
          <p:cNvSpPr>
            <a:spLocks noGrp="1"/>
          </p:cNvSpPr>
          <p:nvPr>
            <p:ph idx="1"/>
          </p:nvPr>
        </p:nvSpPr>
        <p:spPr/>
        <p:txBody>
          <a:bodyPr>
            <a:normAutofit fontScale="92500" lnSpcReduction="20000"/>
          </a:bodyPr>
          <a:lstStyle/>
          <a:p>
            <a:pPr>
              <a:buFont typeface="Wingdings" panose="05000000000000000000" pitchFamily="2" charset="2"/>
              <a:buChar char="Ø"/>
            </a:pPr>
            <a:r>
              <a:rPr lang="en-IN" sz="1400" dirty="0">
                <a:latin typeface="Times New Roman" panose="02020603050405020304" pitchFamily="18" charset="0"/>
                <a:cs typeface="Times New Roman" panose="02020603050405020304" pitchFamily="18" charset="0"/>
              </a:rPr>
              <a:t>Google Collab</a:t>
            </a:r>
          </a:p>
          <a:p>
            <a:pPr>
              <a:buFont typeface="Wingdings" panose="05000000000000000000" pitchFamily="2" charset="2"/>
              <a:buChar char="Ø"/>
            </a:pPr>
            <a:endParaRPr lang="en-IN"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400" i="0" u="none" strike="noStrike" dirty="0">
                <a:effectLst/>
                <a:latin typeface="Times New Roman" panose="02020603050405020304" pitchFamily="18" charset="0"/>
                <a:cs typeface="Times New Roman" panose="02020603050405020304" pitchFamily="18" charset="0"/>
              </a:rPr>
              <a:t>Pandas and NumPy are used for Data Manipulation &amp; Pre-processing and Mathematical functions respectively.</a:t>
            </a:r>
          </a:p>
          <a:p>
            <a:pPr>
              <a:buFont typeface="Wingdings" panose="05000000000000000000" pitchFamily="2" charset="2"/>
              <a:buChar char="Ø"/>
            </a:pPr>
            <a:endParaRPr lang="en-US" sz="1400" i="0" u="none" strike="noStrike" dirty="0">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400" i="0" u="none" strike="noStrike" dirty="0">
                <a:effectLst/>
                <a:latin typeface="Times New Roman" panose="02020603050405020304" pitchFamily="18" charset="0"/>
                <a:cs typeface="Times New Roman" panose="02020603050405020304" pitchFamily="18" charset="0"/>
              </a:rPr>
              <a:t>Exploratory data analysis is automated by data prep.</a:t>
            </a:r>
          </a:p>
          <a:p>
            <a:pPr>
              <a:buFont typeface="Wingdings" panose="05000000000000000000" pitchFamily="2" charset="2"/>
              <a:buChar char="Ø"/>
            </a:pPr>
            <a:endParaRPr lang="en-US" sz="1400" i="0" u="none" strike="noStrike" dirty="0">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400" i="0" u="none" strike="noStrike" dirty="0">
                <a:effectLst/>
                <a:latin typeface="Times New Roman" panose="02020603050405020304" pitchFamily="18" charset="0"/>
                <a:cs typeface="Times New Roman" panose="02020603050405020304" pitchFamily="18" charset="0"/>
              </a:rPr>
              <a:t>For visualization of the plots, Matplotlib, Seaborn, </a:t>
            </a:r>
            <a:r>
              <a:rPr lang="en-US" sz="1400" i="0" u="none" strike="noStrike" dirty="0" err="1">
                <a:effectLst/>
                <a:latin typeface="Times New Roman" panose="02020603050405020304" pitchFamily="18" charset="0"/>
                <a:cs typeface="Times New Roman" panose="02020603050405020304" pitchFamily="18" charset="0"/>
              </a:rPr>
              <a:t>Plotly</a:t>
            </a:r>
            <a:r>
              <a:rPr lang="en-US" sz="1400" i="0" u="none" strike="noStrike" dirty="0">
                <a:effectLst/>
                <a:latin typeface="Times New Roman" panose="02020603050405020304" pitchFamily="18" charset="0"/>
                <a:cs typeface="Times New Roman" panose="02020603050405020304" pitchFamily="18" charset="0"/>
              </a:rPr>
              <a:t> are used.</a:t>
            </a:r>
          </a:p>
          <a:p>
            <a:pPr>
              <a:buFont typeface="Wingdings" panose="05000000000000000000" pitchFamily="2" charset="2"/>
              <a:buChar char="Ø"/>
            </a:pPr>
            <a:endParaRPr lang="en-US" sz="1400" i="0" u="none" strike="noStrike" dirty="0">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400" i="0" u="none" strike="noStrike" dirty="0">
                <a:effectLst/>
                <a:latin typeface="Times New Roman" panose="02020603050405020304" pitchFamily="18" charset="0"/>
                <a:cs typeface="Times New Roman" panose="02020603050405020304" pitchFamily="18" charset="0"/>
              </a:rPr>
              <a:t>For Data Preprocessing, we are using Categorical Encoding, Separating </a:t>
            </a:r>
            <a:r>
              <a:rPr lang="en-US" sz="1400" dirty="0">
                <a:latin typeface="Times New Roman" panose="02020603050405020304" pitchFamily="18" charset="0"/>
                <a:cs typeface="Times New Roman" panose="02020603050405020304" pitchFamily="18" charset="0"/>
              </a:rPr>
              <a:t>Features and Target </a:t>
            </a:r>
            <a:r>
              <a:rPr lang="en-US" sz="1400" i="0" u="none" strike="noStrike" dirty="0">
                <a:effectLst/>
                <a:latin typeface="Times New Roman" panose="02020603050405020304" pitchFamily="18" charset="0"/>
                <a:cs typeface="Times New Roman" panose="02020603050405020304" pitchFamily="18" charset="0"/>
              </a:rPr>
              <a:t>Data Splitting.</a:t>
            </a:r>
          </a:p>
          <a:p>
            <a:pPr>
              <a:buFont typeface="Wingdings" panose="05000000000000000000" pitchFamily="2" charset="2"/>
              <a:buChar char="Ø"/>
            </a:pPr>
            <a:endParaRPr lang="en-US" sz="1400" i="0" u="none" strike="noStrike" dirty="0">
              <a:effectLst/>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For Machine Learning Model Implementation, we have use Three models(Linear Regression, Decision Tree, Random Forest Regression</a:t>
            </a:r>
            <a:endParaRPr lang="en-US" sz="1400" i="0" u="none" strike="noStrike" dirty="0">
              <a:effectLst/>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946526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ED66A-B6F8-F57F-EA68-2C13C16B7F85}"/>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							Data </a:t>
            </a:r>
            <a:r>
              <a:rPr lang="en-IN" sz="3200" dirty="0">
                <a:latin typeface="Times New Roman" panose="02020603050405020304" pitchFamily="18" charset="0"/>
                <a:cs typeface="Times New Roman" panose="02020603050405020304" pitchFamily="18" charset="0"/>
              </a:rPr>
              <a:t>Summary</a:t>
            </a:r>
            <a:endParaRPr lang="en-IN" sz="3200" dirty="0"/>
          </a:p>
        </p:txBody>
      </p:sp>
      <p:sp>
        <p:nvSpPr>
          <p:cNvPr id="3" name="Content Placeholder 2">
            <a:extLst>
              <a:ext uri="{FF2B5EF4-FFF2-40B4-BE49-F238E27FC236}">
                <a16:creationId xmlns:a16="http://schemas.microsoft.com/office/drawing/2014/main" id="{E5C4F09D-C158-D077-0795-C545CB8D9A7A}"/>
              </a:ext>
            </a:extLst>
          </p:cNvPr>
          <p:cNvSpPr>
            <a:spLocks noGrp="1"/>
          </p:cNvSpPr>
          <p:nvPr>
            <p:ph idx="1"/>
          </p:nvPr>
        </p:nvSpPr>
        <p:spPr>
          <a:xfrm>
            <a:off x="1475466" y="2468030"/>
            <a:ext cx="8825659" cy="3416300"/>
          </a:xfrm>
        </p:spPr>
        <p:txBody>
          <a:bodyPr/>
          <a:lstStyle/>
          <a:p>
            <a:endParaRPr lang="en-IN" dirty="0"/>
          </a:p>
        </p:txBody>
      </p:sp>
      <p:sp>
        <p:nvSpPr>
          <p:cNvPr id="8" name="Rectangle: Rounded Corners 7">
            <a:extLst>
              <a:ext uri="{FF2B5EF4-FFF2-40B4-BE49-F238E27FC236}">
                <a16:creationId xmlns:a16="http://schemas.microsoft.com/office/drawing/2014/main" id="{023B505B-AE47-DF02-4BD0-AE929AF1B38D}"/>
              </a:ext>
            </a:extLst>
          </p:cNvPr>
          <p:cNvSpPr/>
          <p:nvPr/>
        </p:nvSpPr>
        <p:spPr>
          <a:xfrm>
            <a:off x="2102179" y="2837467"/>
            <a:ext cx="2762054" cy="2950590"/>
          </a:xfrm>
          <a:prstGeom prst="roundRect">
            <a:avLst/>
          </a:prstGeom>
          <a:solidFill>
            <a:schemeClr val="tx2">
              <a:lumMod val="20000"/>
              <a:lumOff val="80000"/>
            </a:schemeClr>
          </a:solidFill>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rtlCol="0" anchor="ctr"/>
          <a:lstStyle/>
          <a:p>
            <a:pPr algn="just"/>
            <a:r>
              <a:rPr lang="en-IN" sz="1400" dirty="0">
                <a:latin typeface="Times New Roman" panose="02020603050405020304" pitchFamily="18" charset="0"/>
                <a:cs typeface="Times New Roman" panose="02020603050405020304" pitchFamily="18" charset="0"/>
              </a:rPr>
              <a:t>Numerical Data</a:t>
            </a:r>
          </a:p>
          <a:p>
            <a:pPr marL="285750" indent="-285750" algn="just">
              <a:buFont typeface="Wingdings" panose="05000000000000000000" pitchFamily="2" charset="2"/>
              <a:buChar char="v"/>
            </a:pPr>
            <a:r>
              <a:rPr lang="en-IN" sz="1400" dirty="0">
                <a:latin typeface="Times New Roman" panose="02020603050405020304" pitchFamily="18" charset="0"/>
                <a:cs typeface="Times New Roman" panose="02020603050405020304" pitchFamily="18" charset="0"/>
              </a:rPr>
              <a:t>User Id</a:t>
            </a:r>
          </a:p>
          <a:p>
            <a:pPr marL="285750" indent="-285750" algn="just">
              <a:buFont typeface="Wingdings" panose="05000000000000000000" pitchFamily="2" charset="2"/>
              <a:buChar char="v"/>
            </a:pPr>
            <a:r>
              <a:rPr lang="en-IN" sz="1400" dirty="0">
                <a:latin typeface="Times New Roman" panose="02020603050405020304" pitchFamily="18" charset="0"/>
                <a:cs typeface="Times New Roman" panose="02020603050405020304" pitchFamily="18" charset="0"/>
              </a:rPr>
              <a:t>Age</a:t>
            </a:r>
          </a:p>
          <a:p>
            <a:pPr marL="285750" indent="-285750" algn="just">
              <a:buFont typeface="Wingdings" panose="05000000000000000000" pitchFamily="2" charset="2"/>
              <a:buChar char="v"/>
            </a:pPr>
            <a:r>
              <a:rPr lang="en-IN" sz="1400" dirty="0">
                <a:latin typeface="Times New Roman" panose="02020603050405020304" pitchFamily="18" charset="0"/>
                <a:cs typeface="Times New Roman" panose="02020603050405020304" pitchFamily="18" charset="0"/>
              </a:rPr>
              <a:t>Height</a:t>
            </a:r>
          </a:p>
          <a:p>
            <a:pPr marL="285750" indent="-285750" algn="just">
              <a:buFont typeface="Wingdings" panose="05000000000000000000" pitchFamily="2" charset="2"/>
              <a:buChar char="v"/>
            </a:pPr>
            <a:r>
              <a:rPr lang="en-IN" sz="1400" dirty="0">
                <a:latin typeface="Times New Roman" panose="02020603050405020304" pitchFamily="18" charset="0"/>
                <a:cs typeface="Times New Roman" panose="02020603050405020304" pitchFamily="18" charset="0"/>
              </a:rPr>
              <a:t>Weight</a:t>
            </a:r>
          </a:p>
          <a:p>
            <a:pPr marL="285750" indent="-285750" algn="just">
              <a:buFont typeface="Wingdings" panose="05000000000000000000" pitchFamily="2" charset="2"/>
              <a:buChar char="v"/>
            </a:pPr>
            <a:r>
              <a:rPr lang="en-IN" sz="1400" dirty="0">
                <a:latin typeface="Times New Roman" panose="02020603050405020304" pitchFamily="18" charset="0"/>
                <a:cs typeface="Times New Roman" panose="02020603050405020304" pitchFamily="18" charset="0"/>
              </a:rPr>
              <a:t>Duration</a:t>
            </a:r>
          </a:p>
          <a:p>
            <a:pPr marL="285750" indent="-285750" algn="just">
              <a:buFont typeface="Wingdings" panose="05000000000000000000" pitchFamily="2" charset="2"/>
              <a:buChar char="v"/>
            </a:pPr>
            <a:r>
              <a:rPr lang="en-IN" sz="1400" dirty="0">
                <a:latin typeface="Times New Roman" panose="02020603050405020304" pitchFamily="18" charset="0"/>
                <a:cs typeface="Times New Roman" panose="02020603050405020304" pitchFamily="18" charset="0"/>
              </a:rPr>
              <a:t>Body Temp</a:t>
            </a:r>
          </a:p>
          <a:p>
            <a:pPr marL="285750" indent="-285750" algn="just">
              <a:buFont typeface="Wingdings" panose="05000000000000000000" pitchFamily="2" charset="2"/>
              <a:buChar char="v"/>
            </a:pPr>
            <a:r>
              <a:rPr lang="en-IN" sz="1400" dirty="0">
                <a:latin typeface="Times New Roman" panose="02020603050405020304" pitchFamily="18" charset="0"/>
                <a:cs typeface="Times New Roman" panose="02020603050405020304" pitchFamily="18" charset="0"/>
              </a:rPr>
              <a:t>Heart Rate</a:t>
            </a:r>
          </a:p>
          <a:p>
            <a:pPr marL="285750" indent="-285750" algn="just">
              <a:buFont typeface="Wingdings" panose="05000000000000000000" pitchFamily="2" charset="2"/>
              <a:buChar char="v"/>
            </a:pPr>
            <a:r>
              <a:rPr lang="en-IN" sz="1400" dirty="0">
                <a:latin typeface="Times New Roman" panose="02020603050405020304" pitchFamily="18" charset="0"/>
                <a:cs typeface="Times New Roman" panose="02020603050405020304" pitchFamily="18" charset="0"/>
              </a:rPr>
              <a:t>Calories</a:t>
            </a:r>
          </a:p>
          <a:p>
            <a:pPr marL="285750" indent="-285750" algn="ctr">
              <a:buFont typeface="Wingdings" panose="05000000000000000000" pitchFamily="2" charset="2"/>
              <a:buChar char="v"/>
            </a:pPr>
            <a:endParaRPr lang="en-IN" dirty="0"/>
          </a:p>
        </p:txBody>
      </p:sp>
      <p:sp>
        <p:nvSpPr>
          <p:cNvPr id="9" name="Rectangle: Rounded Corners 8">
            <a:extLst>
              <a:ext uri="{FF2B5EF4-FFF2-40B4-BE49-F238E27FC236}">
                <a16:creationId xmlns:a16="http://schemas.microsoft.com/office/drawing/2014/main" id="{5460EC83-2B69-D840-3ECA-FCE3080C79FC}"/>
              </a:ext>
            </a:extLst>
          </p:cNvPr>
          <p:cNvSpPr/>
          <p:nvPr/>
        </p:nvSpPr>
        <p:spPr>
          <a:xfrm>
            <a:off x="6815581" y="2837467"/>
            <a:ext cx="2554664" cy="2950590"/>
          </a:xfrm>
          <a:prstGeom prst="roundRect">
            <a:avLst/>
          </a:prstGeom>
          <a:solidFill>
            <a:schemeClr val="tx2">
              <a:lumMod val="20000"/>
              <a:lumOff val="8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just"/>
            <a:endParaRPr lang="en-IN" sz="1400" dirty="0">
              <a:latin typeface="Times New Roman" panose="02020603050405020304" pitchFamily="18" charset="0"/>
              <a:cs typeface="Times New Roman" panose="02020603050405020304" pitchFamily="18" charset="0"/>
            </a:endParaRPr>
          </a:p>
          <a:p>
            <a:pPr algn="just"/>
            <a:endParaRPr lang="en-IN" sz="1400" dirty="0">
              <a:latin typeface="Times New Roman" panose="02020603050405020304" pitchFamily="18" charset="0"/>
              <a:cs typeface="Times New Roman" panose="02020603050405020304" pitchFamily="18" charset="0"/>
            </a:endParaRPr>
          </a:p>
          <a:p>
            <a:pPr algn="just"/>
            <a:r>
              <a:rPr lang="en-IN" sz="1400" dirty="0">
                <a:latin typeface="Times New Roman" panose="02020603050405020304" pitchFamily="18" charset="0"/>
                <a:cs typeface="Times New Roman" panose="02020603050405020304" pitchFamily="18" charset="0"/>
              </a:rPr>
              <a:t>Categorical Data</a:t>
            </a:r>
          </a:p>
          <a:p>
            <a:pPr marL="285750" indent="-285750" algn="just">
              <a:buFont typeface="Wingdings" panose="05000000000000000000" pitchFamily="2" charset="2"/>
              <a:buChar char="v"/>
            </a:pPr>
            <a:r>
              <a:rPr lang="en-IN" sz="1400" dirty="0">
                <a:latin typeface="Times New Roman" panose="02020603050405020304" pitchFamily="18" charset="0"/>
                <a:cs typeface="Times New Roman" panose="02020603050405020304" pitchFamily="18" charset="0"/>
              </a:rPr>
              <a:t>Gender</a:t>
            </a:r>
          </a:p>
          <a:p>
            <a:pPr marL="285750" indent="-285750" algn="just">
              <a:buFont typeface="Wingdings" panose="05000000000000000000" pitchFamily="2" charset="2"/>
              <a:buChar char="v"/>
            </a:pPr>
            <a:endParaRPr lang="en-IN" dirty="0"/>
          </a:p>
          <a:p>
            <a:pPr marL="285750" indent="-285750" algn="just">
              <a:buFont typeface="Wingdings" panose="05000000000000000000" pitchFamily="2" charset="2"/>
              <a:buChar char="v"/>
            </a:pPr>
            <a:endParaRPr lang="en-IN" dirty="0"/>
          </a:p>
          <a:p>
            <a:pPr marL="285750" indent="-285750" algn="just">
              <a:buFont typeface="Wingdings" panose="05000000000000000000" pitchFamily="2" charset="2"/>
              <a:buChar char="v"/>
            </a:pPr>
            <a:endParaRPr lang="en-IN" dirty="0"/>
          </a:p>
          <a:p>
            <a:pPr marL="1200150" lvl="2" indent="-285750" algn="just">
              <a:buFont typeface="Wingdings" panose="05000000000000000000" pitchFamily="2" charset="2"/>
              <a:buChar char="v"/>
            </a:pPr>
            <a:endParaRPr lang="en-IN" dirty="0"/>
          </a:p>
          <a:p>
            <a:pPr marL="285750" indent="-285750" algn="just">
              <a:buFont typeface="Wingdings" panose="05000000000000000000" pitchFamily="2" charset="2"/>
              <a:buChar char="v"/>
            </a:pPr>
            <a:endParaRPr lang="en-IN" dirty="0"/>
          </a:p>
          <a:p>
            <a:pPr marL="285750" indent="-285750" algn="just">
              <a:buFont typeface="Wingdings" panose="05000000000000000000" pitchFamily="2" charset="2"/>
              <a:buChar char="v"/>
            </a:pPr>
            <a:endParaRPr lang="en-IN" dirty="0"/>
          </a:p>
          <a:p>
            <a:pPr marL="285750" indent="-285750" algn="just">
              <a:buFont typeface="Wingdings" panose="05000000000000000000" pitchFamily="2" charset="2"/>
              <a:buChar char="v"/>
            </a:pPr>
            <a:endParaRPr lang="en-IN" dirty="0"/>
          </a:p>
          <a:p>
            <a:pPr marL="285750" indent="-285750" algn="just">
              <a:buFont typeface="Wingdings" panose="05000000000000000000" pitchFamily="2" charset="2"/>
              <a:buChar char="v"/>
            </a:pPr>
            <a:endParaRPr lang="en-IN" dirty="0"/>
          </a:p>
        </p:txBody>
      </p:sp>
    </p:spTree>
    <p:extLst>
      <p:ext uri="{BB962C8B-B14F-4D97-AF65-F5344CB8AC3E}">
        <p14:creationId xmlns:p14="http://schemas.microsoft.com/office/powerpoint/2010/main" val="3553666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FE4C6-A234-0188-48D3-FA8378710E7E}"/>
              </a:ext>
            </a:extLst>
          </p:cNvPr>
          <p:cNvSpPr>
            <a:spLocks noGrp="1"/>
          </p:cNvSpPr>
          <p:nvPr>
            <p:ph type="title"/>
          </p:nvPr>
        </p:nvSpPr>
        <p:spPr/>
        <p:txBody>
          <a:bodyPr>
            <a:normAutofit fontScale="90000"/>
          </a:bodyPr>
          <a:lstStyle/>
          <a:p>
            <a:r>
              <a:rPr lang="en-IN" sz="3600" dirty="0">
                <a:latin typeface="Times New Roman" panose="02020603050405020304" pitchFamily="18" charset="0"/>
                <a:cs typeface="Times New Roman" panose="02020603050405020304" pitchFamily="18" charset="0"/>
              </a:rPr>
              <a:t>						</a:t>
            </a:r>
            <a:br>
              <a:rPr lang="en-IN" sz="3600" dirty="0">
                <a:latin typeface="Times New Roman" panose="02020603050405020304" pitchFamily="18" charset="0"/>
                <a:cs typeface="Times New Roman" panose="02020603050405020304" pitchFamily="18" charset="0"/>
              </a:rPr>
            </a:br>
            <a:r>
              <a:rPr lang="en-IN" sz="3600" dirty="0">
                <a:latin typeface="Times New Roman" panose="02020603050405020304" pitchFamily="18" charset="0"/>
                <a:cs typeface="Times New Roman" panose="02020603050405020304" pitchFamily="18" charset="0"/>
              </a:rPr>
              <a:t>						</a:t>
            </a:r>
            <a:br>
              <a:rPr lang="en-IN" sz="3600" dirty="0">
                <a:latin typeface="Times New Roman" panose="02020603050405020304" pitchFamily="18" charset="0"/>
                <a:cs typeface="Times New Roman" panose="02020603050405020304" pitchFamily="18" charset="0"/>
              </a:rPr>
            </a:br>
            <a:r>
              <a:rPr lang="en-IN" sz="3600" dirty="0">
                <a:latin typeface="Times New Roman" panose="02020603050405020304" pitchFamily="18" charset="0"/>
                <a:cs typeface="Times New Roman" panose="02020603050405020304" pitchFamily="18" charset="0"/>
              </a:rPr>
              <a:t>							Data </a:t>
            </a:r>
            <a:r>
              <a:rPr lang="en-IN" sz="3200" dirty="0">
                <a:latin typeface="Times New Roman" panose="02020603050405020304" pitchFamily="18" charset="0"/>
                <a:cs typeface="Times New Roman" panose="02020603050405020304" pitchFamily="18" charset="0"/>
              </a:rPr>
              <a:t>Summary</a:t>
            </a:r>
            <a:br>
              <a:rPr lang="en-IN" sz="3600" dirty="0">
                <a:latin typeface="Times New Roman" panose="02020603050405020304" pitchFamily="18" charset="0"/>
                <a:cs typeface="Times New Roman" panose="02020603050405020304" pitchFamily="18" charset="0"/>
              </a:rPr>
            </a:br>
            <a:br>
              <a:rPr lang="en-IN" sz="1800" dirty="0">
                <a:latin typeface="Times New Roman" panose="02020603050405020304" pitchFamily="18" charset="0"/>
                <a:cs typeface="Times New Roman" panose="02020603050405020304" pitchFamily="18" charset="0"/>
              </a:rPr>
            </a:br>
            <a:endParaRPr lang="en-IN" dirty="0"/>
          </a:p>
        </p:txBody>
      </p:sp>
      <p:sp>
        <p:nvSpPr>
          <p:cNvPr id="13" name="Content Placeholder 12">
            <a:extLst>
              <a:ext uri="{FF2B5EF4-FFF2-40B4-BE49-F238E27FC236}">
                <a16:creationId xmlns:a16="http://schemas.microsoft.com/office/drawing/2014/main" id="{EDB6F12D-DF4B-34CF-81FB-3FB984D19F22}"/>
              </a:ext>
            </a:extLst>
          </p:cNvPr>
          <p:cNvSpPr>
            <a:spLocks noGrp="1"/>
          </p:cNvSpPr>
          <p:nvPr>
            <p:ph idx="1"/>
          </p:nvPr>
        </p:nvSpPr>
        <p:spPr>
          <a:xfrm>
            <a:off x="1154954" y="2603500"/>
            <a:ext cx="9271091" cy="3416300"/>
          </a:xfrm>
        </p:spPr>
        <p:txBody>
          <a:bodyPr>
            <a:normAutofit/>
          </a:bodyPr>
          <a:lstStyle/>
          <a:p>
            <a:pPr marL="2286000" lvl="5" indent="0">
              <a:buNone/>
            </a:pPr>
            <a:r>
              <a:rPr lang="en-IN" sz="1400" b="1" dirty="0">
                <a:latin typeface="Times New Roman" panose="02020603050405020304" pitchFamily="18" charset="0"/>
                <a:cs typeface="Times New Roman" panose="02020603050405020304" pitchFamily="18" charset="0"/>
              </a:rPr>
              <a:t>This is the Data of Calories Burnt Prediction Dataset.</a:t>
            </a:r>
          </a:p>
        </p:txBody>
      </p:sp>
      <p:pic>
        <p:nvPicPr>
          <p:cNvPr id="11" name="Picture 10">
            <a:extLst>
              <a:ext uri="{FF2B5EF4-FFF2-40B4-BE49-F238E27FC236}">
                <a16:creationId xmlns:a16="http://schemas.microsoft.com/office/drawing/2014/main" id="{0CCC4C92-A33C-11DC-5BA2-4EC3F08907F7}"/>
              </a:ext>
            </a:extLst>
          </p:cNvPr>
          <p:cNvPicPr>
            <a:picLocks noChangeAspect="1"/>
          </p:cNvPicPr>
          <p:nvPr/>
        </p:nvPicPr>
        <p:blipFill>
          <a:blip r:embed="rId2"/>
          <a:stretch>
            <a:fillRect/>
          </a:stretch>
        </p:blipFill>
        <p:spPr>
          <a:xfrm>
            <a:off x="1338775" y="3172836"/>
            <a:ext cx="8903447" cy="2491956"/>
          </a:xfrm>
          <a:prstGeom prst="rect">
            <a:avLst/>
          </a:prstGeom>
        </p:spPr>
      </p:pic>
    </p:spTree>
    <p:extLst>
      <p:ext uri="{BB962C8B-B14F-4D97-AF65-F5344CB8AC3E}">
        <p14:creationId xmlns:p14="http://schemas.microsoft.com/office/powerpoint/2010/main" val="3343108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5F881-4039-B673-97D2-52934704DF85}"/>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						Features Description</a:t>
            </a:r>
            <a:endParaRPr lang="en-IN" dirty="0"/>
          </a:p>
        </p:txBody>
      </p:sp>
      <p:sp>
        <p:nvSpPr>
          <p:cNvPr id="3" name="Content Placeholder 2">
            <a:extLst>
              <a:ext uri="{FF2B5EF4-FFF2-40B4-BE49-F238E27FC236}">
                <a16:creationId xmlns:a16="http://schemas.microsoft.com/office/drawing/2014/main" id="{F5B9DCA9-230E-4136-7BE4-35734B3C3FAF}"/>
              </a:ext>
            </a:extLst>
          </p:cNvPr>
          <p:cNvSpPr>
            <a:spLocks noGrp="1"/>
          </p:cNvSpPr>
          <p:nvPr>
            <p:ph idx="1"/>
          </p:nvPr>
        </p:nvSpPr>
        <p:spPr/>
        <p:txBody>
          <a:bodyPr>
            <a:normAutofit/>
          </a:bodyPr>
          <a:lstStyle/>
          <a:p>
            <a:pPr>
              <a:buFont typeface="Wingdings" panose="05000000000000000000" pitchFamily="2" charset="2"/>
              <a:buChar char="q"/>
            </a:pPr>
            <a:r>
              <a:rPr lang="en-IN" sz="1400" dirty="0" err="1">
                <a:latin typeface="Times New Roman" panose="02020603050405020304" pitchFamily="18" charset="0"/>
                <a:cs typeface="Times New Roman" panose="02020603050405020304" pitchFamily="18" charset="0"/>
              </a:rPr>
              <a:t>User_id</a:t>
            </a:r>
            <a:r>
              <a:rPr lang="en-IN" sz="1400" dirty="0">
                <a:latin typeface="Times New Roman" panose="02020603050405020304" pitchFamily="18" charset="0"/>
                <a:cs typeface="Times New Roman" panose="02020603050405020304" pitchFamily="18" charset="0"/>
              </a:rPr>
              <a:t>: This is the user id given to each person.</a:t>
            </a:r>
          </a:p>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Gender: This is the categorical data that helps to categories data between males and females</a:t>
            </a:r>
          </a:p>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Age: It tell about the person’s age.</a:t>
            </a:r>
          </a:p>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Height: It tell about the person’s Height in cm.</a:t>
            </a:r>
          </a:p>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Weight: It tell about the person’s Weight in kg.</a:t>
            </a:r>
          </a:p>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Duration: It tell about the person’s activity session period.</a:t>
            </a:r>
          </a:p>
          <a:p>
            <a:pPr>
              <a:buFont typeface="Wingdings" panose="05000000000000000000" pitchFamily="2" charset="2"/>
              <a:buChar char="q"/>
            </a:pPr>
            <a:r>
              <a:rPr lang="en-IN" sz="1400" dirty="0" err="1">
                <a:latin typeface="Times New Roman" panose="02020603050405020304" pitchFamily="18" charset="0"/>
                <a:cs typeface="Times New Roman" panose="02020603050405020304" pitchFamily="18" charset="0"/>
              </a:rPr>
              <a:t>Body_Temp</a:t>
            </a:r>
            <a:r>
              <a:rPr lang="en-IN" sz="1400" dirty="0">
                <a:latin typeface="Times New Roman" panose="02020603050405020304" pitchFamily="18" charset="0"/>
                <a:cs typeface="Times New Roman" panose="02020603050405020304" pitchFamily="18" charset="0"/>
              </a:rPr>
              <a:t>: It tell about the person’s Body temperature in </a:t>
            </a:r>
            <a:r>
              <a:rPr lang="en-IN" sz="1400" dirty="0" err="1">
                <a:latin typeface="Times New Roman" panose="02020603050405020304" pitchFamily="18" charset="0"/>
                <a:cs typeface="Times New Roman" panose="02020603050405020304" pitchFamily="18" charset="0"/>
              </a:rPr>
              <a:t>celsius</a:t>
            </a:r>
            <a:r>
              <a:rPr lang="en-IN" sz="1400" dirty="0">
                <a:latin typeface="Times New Roman" panose="02020603050405020304" pitchFamily="18" charset="0"/>
                <a:cs typeface="Times New Roman" panose="02020603050405020304" pitchFamily="18" charset="0"/>
              </a:rPr>
              <a:t>.</a:t>
            </a:r>
          </a:p>
          <a:p>
            <a:pPr>
              <a:buFont typeface="Wingdings" panose="05000000000000000000" pitchFamily="2" charset="2"/>
              <a:buChar char="q"/>
            </a:pPr>
            <a:r>
              <a:rPr lang="en-IN" sz="1400" dirty="0" err="1">
                <a:latin typeface="Times New Roman" panose="02020603050405020304" pitchFamily="18" charset="0"/>
                <a:cs typeface="Times New Roman" panose="02020603050405020304" pitchFamily="18" charset="0"/>
              </a:rPr>
              <a:t>Heart_Beat</a:t>
            </a:r>
            <a:r>
              <a:rPr lang="en-IN" sz="1400" dirty="0">
                <a:latin typeface="Times New Roman" panose="02020603050405020304" pitchFamily="18" charset="0"/>
                <a:cs typeface="Times New Roman" panose="02020603050405020304" pitchFamily="18" charset="0"/>
              </a:rPr>
              <a:t>: It tell about the person’s Heart beating per second.</a:t>
            </a:r>
          </a:p>
          <a:p>
            <a:pPr>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Calories: It tell about the person’s Calories consumption</a:t>
            </a:r>
            <a:r>
              <a:rPr lang="en-IN" sz="16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5904198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A5396-81D3-8E0D-888F-819591015C1B}"/>
              </a:ext>
            </a:extLst>
          </p:cNvPr>
          <p:cNvSpPr>
            <a:spLocks noGrp="1"/>
          </p:cNvSpPr>
          <p:nvPr>
            <p:ph type="title"/>
          </p:nvPr>
        </p:nvSpPr>
        <p:spPr/>
        <p:txBody>
          <a:bodyPr>
            <a:normAutofit/>
          </a:bodyPr>
          <a:lstStyle/>
          <a:p>
            <a:pPr algn="just"/>
            <a:r>
              <a:rPr lang="en-IN" sz="3200" dirty="0">
                <a:latin typeface="Times New Roman" panose="02020603050405020304" pitchFamily="18" charset="0"/>
                <a:cs typeface="Times New Roman" panose="02020603050405020304" pitchFamily="18" charset="0"/>
              </a:rPr>
              <a:t>					  Pie Chart and Bar Plot</a:t>
            </a:r>
          </a:p>
        </p:txBody>
      </p:sp>
      <p:pic>
        <p:nvPicPr>
          <p:cNvPr id="5" name="Content Placeholder 4">
            <a:extLst>
              <a:ext uri="{FF2B5EF4-FFF2-40B4-BE49-F238E27FC236}">
                <a16:creationId xmlns:a16="http://schemas.microsoft.com/office/drawing/2014/main" id="{40513635-7A65-7B5B-CD72-1B49F497CD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43587" y="2468032"/>
            <a:ext cx="3281534" cy="3416300"/>
          </a:xfrm>
        </p:spPr>
      </p:pic>
      <p:sp>
        <p:nvSpPr>
          <p:cNvPr id="7" name="TextBox 6">
            <a:extLst>
              <a:ext uri="{FF2B5EF4-FFF2-40B4-BE49-F238E27FC236}">
                <a16:creationId xmlns:a16="http://schemas.microsoft.com/office/drawing/2014/main" id="{5CCF030B-1296-094B-31E1-B1059D28CC7F}"/>
              </a:ext>
            </a:extLst>
          </p:cNvPr>
          <p:cNvSpPr txBox="1"/>
          <p:nvPr/>
        </p:nvSpPr>
        <p:spPr>
          <a:xfrm>
            <a:off x="1768919" y="3051928"/>
            <a:ext cx="4726149" cy="1846659"/>
          </a:xfrm>
          <a:prstGeom prst="rect">
            <a:avLst/>
          </a:prstGeom>
          <a:noFill/>
        </p:spPr>
        <p:txBody>
          <a:bodyPr wrap="square" rtlCol="0">
            <a:spAutoFit/>
          </a:bodyPr>
          <a:lstStyle/>
          <a:p>
            <a:pPr marL="285750" indent="-285750" algn="just">
              <a:buFont typeface="Wingdings" panose="05000000000000000000" pitchFamily="2" charset="2"/>
              <a:buChar char="q"/>
            </a:pPr>
            <a:r>
              <a:rPr lang="en-US" sz="1400" b="0" i="0" dirty="0">
                <a:effectLst/>
                <a:latin typeface="Times New Roman" panose="02020603050405020304" pitchFamily="18" charset="0"/>
                <a:cs typeface="Times New Roman" panose="02020603050405020304" pitchFamily="18" charset="0"/>
              </a:rPr>
              <a:t>A pie chart is a circular statistical graphic that is divided into slices to illustrate numerical proportions. </a:t>
            </a:r>
          </a:p>
          <a:p>
            <a:pPr marL="285750" indent="-285750" algn="just">
              <a:buFont typeface="Wingdings" panose="05000000000000000000" pitchFamily="2" charset="2"/>
              <a:buChar char="q"/>
            </a:pPr>
            <a:endParaRPr lang="en-IN" sz="1400" dirty="0">
              <a:solidFill>
                <a:schemeClr val="tx1">
                  <a:lumMod val="75000"/>
                  <a:lumOff val="25000"/>
                </a:schemeClr>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This Pie chart </a:t>
            </a:r>
            <a:r>
              <a:rPr lang="en-US" sz="1400" i="0" dirty="0">
                <a:effectLst/>
                <a:latin typeface="Times New Roman" panose="02020603050405020304" pitchFamily="18" charset="0"/>
                <a:cs typeface="Times New Roman" panose="02020603050405020304" pitchFamily="18" charset="0"/>
              </a:rPr>
              <a:t>aims to show the distribution of the gender.</a:t>
            </a:r>
          </a:p>
          <a:p>
            <a:pPr marL="285750" indent="-285750" algn="just">
              <a:buFont typeface="Wingdings" panose="05000000000000000000" pitchFamily="2" charset="2"/>
              <a:buChar char="q"/>
            </a:pPr>
            <a:endParaRPr lang="en-US" sz="1400" i="0" dirty="0">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This data shows that the percentage of females is more than males in data.</a:t>
            </a:r>
            <a:endParaRPr lang="en-US" sz="140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endParaRPr lang="en-US" sz="160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082425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417</TotalTime>
  <Words>1540</Words>
  <Application>Microsoft Office PowerPoint</Application>
  <PresentationFormat>Widescreen</PresentationFormat>
  <Paragraphs>168</Paragraphs>
  <Slides>23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Century Gothic</vt:lpstr>
      <vt:lpstr>Times New Roman</vt:lpstr>
      <vt:lpstr>Wingdings</vt:lpstr>
      <vt:lpstr>Wingdings 3</vt:lpstr>
      <vt:lpstr>Ion Boardroom</vt:lpstr>
      <vt:lpstr>   Calories Burnt Prediction</vt:lpstr>
      <vt:lpstr>        Content</vt:lpstr>
      <vt:lpstr>      Problem Statements</vt:lpstr>
      <vt:lpstr>       Objective</vt:lpstr>
      <vt:lpstr>       Tools Used</vt:lpstr>
      <vt:lpstr>       Data Summary</vt:lpstr>
      <vt:lpstr>                     Data Summary  </vt:lpstr>
      <vt:lpstr>      Features Description</vt:lpstr>
      <vt:lpstr>       Pie Chart and Bar Plot</vt:lpstr>
      <vt:lpstr>        Bar Plot</vt:lpstr>
      <vt:lpstr>       Scatter Plot</vt:lpstr>
      <vt:lpstr>        Bar Plot</vt:lpstr>
      <vt:lpstr>       Scatter Plot</vt:lpstr>
      <vt:lpstr>       Violin Plot</vt:lpstr>
      <vt:lpstr>   Joint Plot Between Weight and Calories</vt:lpstr>
      <vt:lpstr>     Multiple Scatter Plot</vt:lpstr>
      <vt:lpstr>       Scatter Plot</vt:lpstr>
      <vt:lpstr>       Count Plot</vt:lpstr>
      <vt:lpstr>       Line Plot</vt:lpstr>
      <vt:lpstr>     Heatmaps Visualisation</vt:lpstr>
      <vt:lpstr>        Pair Plot</vt:lpstr>
      <vt:lpstr>       Conclusions</vt:lpstr>
      <vt:lpstr>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Calories Burnt Prediction</dc:title>
  <dc:creator>Simrit Garg</dc:creator>
  <cp:lastModifiedBy>Simrit Garg</cp:lastModifiedBy>
  <cp:revision>4</cp:revision>
  <dcterms:created xsi:type="dcterms:W3CDTF">2024-05-01T06:48:00Z</dcterms:created>
  <dcterms:modified xsi:type="dcterms:W3CDTF">2024-05-14T11:07:50Z</dcterms:modified>
</cp:coreProperties>
</file>

<file path=docProps/thumbnail.jpeg>
</file>